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</p:sldIdLst>
  <p:sldSz cy="5143500" cx="9144000"/>
  <p:notesSz cx="6858000" cy="9144000"/>
  <p:embeddedFontLst>
    <p:embeddedFont>
      <p:font typeface="Roboto"/>
      <p:regular r:id="rId45"/>
      <p:bold r:id="rId46"/>
      <p:italic r:id="rId47"/>
      <p:boldItalic r:id="rId48"/>
    </p:embeddedFont>
    <p:embeddedFont>
      <p:font typeface="Roboto Medium"/>
      <p:regular r:id="rId49"/>
      <p:bold r:id="rId50"/>
      <p:italic r:id="rId51"/>
      <p:boldItalic r:id="rId52"/>
    </p:embeddedFont>
    <p:embeddedFont>
      <p:font typeface="Montserrat"/>
      <p:regular r:id="rId53"/>
      <p:bold r:id="rId54"/>
      <p:italic r:id="rId55"/>
      <p:boldItalic r:id="rId56"/>
    </p:embeddedFont>
    <p:embeddedFont>
      <p:font typeface="Source Code Pro"/>
      <p:regular r:id="rId57"/>
      <p:bold r:id="rId58"/>
      <p:italic r:id="rId59"/>
      <p:boldItalic r:id="rId60"/>
    </p:embeddedFont>
    <p:embeddedFont>
      <p:font typeface="Roboto Light"/>
      <p:regular r:id="rId61"/>
      <p:bold r:id="rId62"/>
      <p:italic r:id="rId63"/>
      <p:boldItalic r:id="rId64"/>
    </p:embeddedFont>
    <p:embeddedFont>
      <p:font typeface="Roboto Mono"/>
      <p:regular r:id="rId65"/>
      <p:bold r:id="rId66"/>
      <p:italic r:id="rId67"/>
      <p:boldItalic r:id="rId6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69" roundtripDataSignature="AMtx7mjc4iMRs9El74EDOhlFNCP5nvdJI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font" Target="fonts/Roboto-bold.fntdata"/><Relationship Id="rId45" Type="http://schemas.openxmlformats.org/officeDocument/2006/relationships/font" Target="fonts/Roboto-regular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font" Target="fonts/Roboto-boldItalic.fntdata"/><Relationship Id="rId47" Type="http://schemas.openxmlformats.org/officeDocument/2006/relationships/font" Target="fonts/Roboto-italic.fntdata"/><Relationship Id="rId49" Type="http://schemas.openxmlformats.org/officeDocument/2006/relationships/font" Target="fonts/RobotoMedium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62" Type="http://schemas.openxmlformats.org/officeDocument/2006/relationships/font" Target="fonts/RobotoLight-bold.fntdata"/><Relationship Id="rId61" Type="http://schemas.openxmlformats.org/officeDocument/2006/relationships/font" Target="fonts/RobotoLight-regular.fntdata"/><Relationship Id="rId20" Type="http://schemas.openxmlformats.org/officeDocument/2006/relationships/slide" Target="slides/slide16.xml"/><Relationship Id="rId64" Type="http://schemas.openxmlformats.org/officeDocument/2006/relationships/font" Target="fonts/RobotoLight-boldItalic.fntdata"/><Relationship Id="rId63" Type="http://schemas.openxmlformats.org/officeDocument/2006/relationships/font" Target="fonts/RobotoLight-italic.fntdata"/><Relationship Id="rId22" Type="http://schemas.openxmlformats.org/officeDocument/2006/relationships/slide" Target="slides/slide18.xml"/><Relationship Id="rId66" Type="http://schemas.openxmlformats.org/officeDocument/2006/relationships/font" Target="fonts/RobotoMono-bold.fntdata"/><Relationship Id="rId21" Type="http://schemas.openxmlformats.org/officeDocument/2006/relationships/slide" Target="slides/slide17.xml"/><Relationship Id="rId65" Type="http://schemas.openxmlformats.org/officeDocument/2006/relationships/font" Target="fonts/RobotoMono-regular.fntdata"/><Relationship Id="rId24" Type="http://schemas.openxmlformats.org/officeDocument/2006/relationships/slide" Target="slides/slide20.xml"/><Relationship Id="rId68" Type="http://schemas.openxmlformats.org/officeDocument/2006/relationships/font" Target="fonts/RobotoMono-boldItalic.fntdata"/><Relationship Id="rId23" Type="http://schemas.openxmlformats.org/officeDocument/2006/relationships/slide" Target="slides/slide19.xml"/><Relationship Id="rId67" Type="http://schemas.openxmlformats.org/officeDocument/2006/relationships/font" Target="fonts/RobotoMono-italic.fntdata"/><Relationship Id="rId60" Type="http://schemas.openxmlformats.org/officeDocument/2006/relationships/font" Target="fonts/SourceCodePro-boldItalic.fntdata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69" Type="http://customschemas.google.com/relationships/presentationmetadata" Target="metadata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font" Target="fonts/RobotoMedium-italic.fntdata"/><Relationship Id="rId50" Type="http://schemas.openxmlformats.org/officeDocument/2006/relationships/font" Target="fonts/RobotoMedium-bold.fntdata"/><Relationship Id="rId53" Type="http://schemas.openxmlformats.org/officeDocument/2006/relationships/font" Target="fonts/Montserrat-regular.fntdata"/><Relationship Id="rId52" Type="http://schemas.openxmlformats.org/officeDocument/2006/relationships/font" Target="fonts/RobotoMedium-boldItalic.fntdata"/><Relationship Id="rId11" Type="http://schemas.openxmlformats.org/officeDocument/2006/relationships/slide" Target="slides/slide7.xml"/><Relationship Id="rId55" Type="http://schemas.openxmlformats.org/officeDocument/2006/relationships/font" Target="fonts/Montserrat-italic.fntdata"/><Relationship Id="rId10" Type="http://schemas.openxmlformats.org/officeDocument/2006/relationships/slide" Target="slides/slide6.xml"/><Relationship Id="rId54" Type="http://schemas.openxmlformats.org/officeDocument/2006/relationships/font" Target="fonts/Montserrat-bold.fntdata"/><Relationship Id="rId13" Type="http://schemas.openxmlformats.org/officeDocument/2006/relationships/slide" Target="slides/slide9.xml"/><Relationship Id="rId57" Type="http://schemas.openxmlformats.org/officeDocument/2006/relationships/font" Target="fonts/SourceCodePro-regular.fntdata"/><Relationship Id="rId12" Type="http://schemas.openxmlformats.org/officeDocument/2006/relationships/slide" Target="slides/slide8.xml"/><Relationship Id="rId56" Type="http://schemas.openxmlformats.org/officeDocument/2006/relationships/font" Target="fonts/Montserrat-boldItalic.fntdata"/><Relationship Id="rId15" Type="http://schemas.openxmlformats.org/officeDocument/2006/relationships/slide" Target="slides/slide11.xml"/><Relationship Id="rId59" Type="http://schemas.openxmlformats.org/officeDocument/2006/relationships/font" Target="fonts/SourceCodePro-italic.fntdata"/><Relationship Id="rId14" Type="http://schemas.openxmlformats.org/officeDocument/2006/relationships/slide" Target="slides/slide10.xml"/><Relationship Id="rId58" Type="http://schemas.openxmlformats.org/officeDocument/2006/relationships/font" Target="fonts/SourceCodePro-bold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7" name="Google Shape;127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25000"/>
              </a:lnSpc>
              <a:spcBef>
                <a:spcPts val="800"/>
              </a:spcBef>
              <a:spcAft>
                <a:spcPts val="80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2" name="Google Shape;202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2" name="Google Shape;212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4" name="Google Shape;224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3" name="Google Shape;233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4" name="Google Shape;244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7" name="Google Shape;257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6" name="Google Shape;266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5" name="Google Shape;275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6" name="Google Shape;286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5" name="Google Shape;295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4" name="Google Shape;134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5" name="Google Shape;305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5" name="Google Shape;315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3" name="Google Shape;323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2" name="Google Shape;332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0" name="Google Shape;340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8" name="Google Shape;348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8" name="Google Shape;358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7" name="Google Shape;367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8" name="Google Shape;378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8" name="Google Shape;388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2" name="Google Shape;142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8" name="Google Shape;398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8" name="Google Shape;408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6" name="Google Shape;416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4" name="Google Shape;424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5" name="Google Shape;435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4" name="Google Shape;444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3" name="Google Shape;453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4" name="Google Shape;464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3" name="Google Shape;473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4" name="Google Shape;484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0" name="Google Shape;150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3" name="Google Shape;493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8" name="Google Shape;158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6" name="Google Shape;166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5" name="Google Shape;175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4" name="Google Shape;184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3" name="Google Shape;193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With Logo">
  <p:cSld name="BLANK_1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sktop Screenshot" showMasterSp="0">
  <p:cSld name="Sample Light Slide_1_1_2_1">
    <p:bg>
      <p:bgPr>
        <a:solidFill>
          <a:srgbClr val="F6F9F8"/>
        </a:solid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51"/>
          <p:cNvSpPr/>
          <p:nvPr/>
        </p:nvSpPr>
        <p:spPr>
          <a:xfrm>
            <a:off x="4561022" y="-8475"/>
            <a:ext cx="4620300" cy="5151900"/>
          </a:xfrm>
          <a:prstGeom prst="rect">
            <a:avLst/>
          </a:prstGeom>
          <a:solidFill>
            <a:srgbClr val="1E88E5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Displaying laptop.png" id="45" name="Google Shape;45;p51"/>
          <p:cNvPicPr preferRelativeResize="0"/>
          <p:nvPr/>
        </p:nvPicPr>
        <p:blipFill rotWithShape="1">
          <a:blip r:embed="rId2">
            <a:alphaModFix/>
          </a:blip>
          <a:srcRect b="0" l="0" r="35843" t="0"/>
          <a:stretch/>
        </p:blipFill>
        <p:spPr>
          <a:xfrm>
            <a:off x="4688184" y="674944"/>
            <a:ext cx="4493213" cy="3793612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51"/>
          <p:cNvSpPr/>
          <p:nvPr/>
        </p:nvSpPr>
        <p:spPr>
          <a:xfrm flipH="1">
            <a:off x="28" y="0"/>
            <a:ext cx="4572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51"/>
          <p:cNvSpPr txBox="1"/>
          <p:nvPr>
            <p:ph type="title"/>
          </p:nvPr>
        </p:nvSpPr>
        <p:spPr>
          <a:xfrm>
            <a:off x="311700" y="272100"/>
            <a:ext cx="4301400" cy="98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rgbClr val="1976D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1976D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1976D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1976D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1976D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1976D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1976D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1976D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1976D2"/>
                </a:solidFill>
              </a:defRPr>
            </a:lvl9pPr>
          </a:lstStyle>
          <a:p/>
        </p:txBody>
      </p:sp>
      <p:sp>
        <p:nvSpPr>
          <p:cNvPr id="48" name="Google Shape;48;p51"/>
          <p:cNvSpPr/>
          <p:nvPr/>
        </p:nvSpPr>
        <p:spPr>
          <a:xfrm>
            <a:off x="5578350" y="864731"/>
            <a:ext cx="3603000" cy="31113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" name="Google Shape;49;p51"/>
          <p:cNvSpPr txBox="1"/>
          <p:nvPr>
            <p:ph idx="1" type="body"/>
          </p:nvPr>
        </p:nvSpPr>
        <p:spPr>
          <a:xfrm>
            <a:off x="283125" y="1220596"/>
            <a:ext cx="4781400" cy="33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23850" lvl="0" marL="4572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976D2"/>
              </a:buClr>
              <a:buSzPts val="1500"/>
              <a:buFont typeface="Roboto"/>
              <a:buChar char="●"/>
              <a:defRPr sz="1500">
                <a:solidFill>
                  <a:srgbClr val="1976D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23850" lvl="1" marL="9144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1976D2"/>
              </a:buClr>
              <a:buSzPts val="1500"/>
              <a:buFont typeface="Roboto"/>
              <a:buChar char="○"/>
              <a:defRPr sz="1500">
                <a:solidFill>
                  <a:srgbClr val="1976D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23850" lvl="2" marL="13716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1976D2"/>
              </a:buClr>
              <a:buSzPts val="1500"/>
              <a:buFont typeface="Roboto"/>
              <a:buChar char="■"/>
              <a:defRPr sz="1500">
                <a:solidFill>
                  <a:srgbClr val="1976D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23850" lvl="3" marL="18288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1976D2"/>
              </a:buClr>
              <a:buSzPts val="1500"/>
              <a:buFont typeface="Roboto"/>
              <a:buChar char="●"/>
              <a:defRPr sz="1500">
                <a:solidFill>
                  <a:srgbClr val="1976D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23850" lvl="4" marL="22860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1976D2"/>
              </a:buClr>
              <a:buSzPts val="1500"/>
              <a:buFont typeface="Roboto"/>
              <a:buChar char="○"/>
              <a:defRPr sz="1500">
                <a:solidFill>
                  <a:srgbClr val="1976D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23850" lvl="5" marL="27432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1976D2"/>
              </a:buClr>
              <a:buSzPts val="1500"/>
              <a:buFont typeface="Roboto"/>
              <a:buChar char="■"/>
              <a:defRPr sz="1500">
                <a:solidFill>
                  <a:srgbClr val="1976D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23850" lvl="6" marL="32004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1976D2"/>
              </a:buClr>
              <a:buSzPts val="1500"/>
              <a:buFont typeface="Roboto"/>
              <a:buChar char="●"/>
              <a:defRPr sz="1500">
                <a:solidFill>
                  <a:srgbClr val="1976D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23850" lvl="7" marL="36576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1976D2"/>
              </a:buClr>
              <a:buSzPts val="1500"/>
              <a:buFont typeface="Roboto"/>
              <a:buChar char="○"/>
              <a:defRPr sz="1500">
                <a:solidFill>
                  <a:srgbClr val="1976D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23850" lvl="8" marL="4114800" algn="l">
              <a:lnSpc>
                <a:spcPct val="120000"/>
              </a:lnSpc>
              <a:spcBef>
                <a:spcPts val="800"/>
              </a:spcBef>
              <a:spcAft>
                <a:spcPts val="800"/>
              </a:spcAft>
              <a:buClr>
                <a:srgbClr val="1976D2"/>
              </a:buClr>
              <a:buSzPts val="1500"/>
              <a:buFont typeface="Roboto"/>
              <a:buChar char="■"/>
              <a:defRPr sz="1500">
                <a:solidFill>
                  <a:srgbClr val="1976D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0" name="Google Shape;50;p51"/>
          <p:cNvSpPr txBox="1"/>
          <p:nvPr/>
        </p:nvSpPr>
        <p:spPr>
          <a:xfrm>
            <a:off x="6950050" y="4796225"/>
            <a:ext cx="21048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GB" sz="600" u="none" cap="none" strike="noStrike">
                <a:solidFill>
                  <a:srgbClr val="424242"/>
                </a:solidFill>
                <a:latin typeface="Roboto Mono"/>
                <a:ea typeface="Roboto Mono"/>
                <a:cs typeface="Roboto Mono"/>
                <a:sym typeface="Roboto Mono"/>
              </a:rPr>
              <a:t>@Amit Bendor</a:t>
            </a:r>
            <a:endParaRPr b="0" i="0" sz="600" u="none" cap="none" strike="noStrike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play - Blue/White">
  <p:cSld name="CUSTOM_18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52"/>
          <p:cNvSpPr/>
          <p:nvPr/>
        </p:nvSpPr>
        <p:spPr>
          <a:xfrm>
            <a:off x="0" y="0"/>
            <a:ext cx="3042000" cy="5143500"/>
          </a:xfrm>
          <a:prstGeom prst="rect">
            <a:avLst/>
          </a:prstGeom>
          <a:solidFill>
            <a:srgbClr val="1976D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Google Shape;53;p52"/>
          <p:cNvSpPr txBox="1"/>
          <p:nvPr>
            <p:ph type="title"/>
          </p:nvPr>
        </p:nvSpPr>
        <p:spPr>
          <a:xfrm>
            <a:off x="269375" y="446175"/>
            <a:ext cx="2357100" cy="7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sp>
        <p:nvSpPr>
          <p:cNvPr id="54" name="Google Shape;54;p52"/>
          <p:cNvSpPr txBox="1"/>
          <p:nvPr>
            <p:ph idx="1" type="subTitle"/>
          </p:nvPr>
        </p:nvSpPr>
        <p:spPr>
          <a:xfrm>
            <a:off x="269375" y="1271150"/>
            <a:ext cx="1995000" cy="28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52"/>
          <p:cNvSpPr txBox="1"/>
          <p:nvPr/>
        </p:nvSpPr>
        <p:spPr>
          <a:xfrm>
            <a:off x="6950050" y="4796225"/>
            <a:ext cx="21048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GB" sz="600" u="none" cap="none" strike="noStrike">
                <a:solidFill>
                  <a:srgbClr val="424242"/>
                </a:solidFill>
                <a:latin typeface="Roboto Mono"/>
                <a:ea typeface="Roboto Mono"/>
                <a:cs typeface="Roboto Mono"/>
                <a:sym typeface="Roboto Mono"/>
              </a:rPr>
              <a:t>Confidential + Proprietary</a:t>
            </a:r>
            <a:endParaRPr b="0" i="0" sz="600" u="none" cap="none" strike="noStrike">
              <a:solidFill>
                <a:srgbClr val="42424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play - White/Gray">
  <p:cSld name="CUSTOM_19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3"/>
          <p:cNvSpPr/>
          <p:nvPr/>
        </p:nvSpPr>
        <p:spPr>
          <a:xfrm>
            <a:off x="3438750" y="-3125"/>
            <a:ext cx="5705400" cy="5143500"/>
          </a:xfrm>
          <a:prstGeom prst="rect">
            <a:avLst/>
          </a:prstGeom>
          <a:solidFill>
            <a:srgbClr val="ECEFF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53"/>
          <p:cNvSpPr txBox="1"/>
          <p:nvPr>
            <p:ph type="title"/>
          </p:nvPr>
        </p:nvSpPr>
        <p:spPr>
          <a:xfrm>
            <a:off x="311475" y="1649100"/>
            <a:ext cx="2870700" cy="124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53"/>
          <p:cNvSpPr txBox="1"/>
          <p:nvPr>
            <p:ph idx="1" type="subTitle"/>
          </p:nvPr>
        </p:nvSpPr>
        <p:spPr>
          <a:xfrm>
            <a:off x="311475" y="2870125"/>
            <a:ext cx="2744400" cy="13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tally Blank">
  <p:cSld name="CUSTOM_9">
    <p:bg>
      <p:bgPr>
        <a:solidFill>
          <a:srgbClr val="FFFFFF"/>
        </a:soli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54"/>
          <p:cNvSpPr txBox="1"/>
          <p:nvPr/>
        </p:nvSpPr>
        <p:spPr>
          <a:xfrm>
            <a:off x="62725" y="3742198"/>
            <a:ext cx="7332000" cy="6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n-GB" sz="25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Full frame is great, use a scrim for text.</a:t>
            </a:r>
            <a:endParaRPr b="0" i="0" sz="23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Slide 1 - Dark Gray">
  <p:cSld name="CUSTOM_16">
    <p:bg>
      <p:bgPr>
        <a:solidFill>
          <a:srgbClr val="424242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55"/>
          <p:cNvSpPr txBox="1"/>
          <p:nvPr>
            <p:ph type="title"/>
          </p:nvPr>
        </p:nvSpPr>
        <p:spPr>
          <a:xfrm>
            <a:off x="555575" y="1742550"/>
            <a:ext cx="7046100" cy="9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64" name="Google Shape;64;p55"/>
          <p:cNvSpPr txBox="1"/>
          <p:nvPr>
            <p:ph idx="1" type="subTitle"/>
          </p:nvPr>
        </p:nvSpPr>
        <p:spPr>
          <a:xfrm>
            <a:off x="630950" y="2491775"/>
            <a:ext cx="3990300" cy="15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2pPr>
            <a:lvl3pPr lvl="2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3pPr>
            <a:lvl4pPr lvl="3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4pPr>
            <a:lvl5pPr lvl="4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5pPr>
            <a:lvl6pPr lvl="5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6pPr>
            <a:lvl7pPr lvl="6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7pPr>
            <a:lvl8pPr lvl="7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8pPr>
            <a:lvl9pPr lvl="8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Slide 2 - Blue">
  <p:cSld name="CUSTOM_17">
    <p:bg>
      <p:bgPr>
        <a:solidFill>
          <a:srgbClr val="1E88E5"/>
        </a:solid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6"/>
          <p:cNvSpPr txBox="1"/>
          <p:nvPr/>
        </p:nvSpPr>
        <p:spPr>
          <a:xfrm>
            <a:off x="887225" y="1680143"/>
            <a:ext cx="4291200" cy="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7" name="Google Shape;67;p56"/>
          <p:cNvSpPr txBox="1"/>
          <p:nvPr>
            <p:ph type="title"/>
          </p:nvPr>
        </p:nvSpPr>
        <p:spPr>
          <a:xfrm>
            <a:off x="555575" y="1742550"/>
            <a:ext cx="7046100" cy="9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68" name="Google Shape;68;p56"/>
          <p:cNvSpPr txBox="1"/>
          <p:nvPr>
            <p:ph idx="1" type="subTitle"/>
          </p:nvPr>
        </p:nvSpPr>
        <p:spPr>
          <a:xfrm>
            <a:off x="630950" y="2491775"/>
            <a:ext cx="3990300" cy="15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2pPr>
            <a:lvl3pPr lvl="2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3pPr>
            <a:lvl4pPr lvl="3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4pPr>
            <a:lvl5pPr lvl="4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5pPr>
            <a:lvl6pPr lvl="5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6pPr>
            <a:lvl7pPr lvl="6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7pPr>
            <a:lvl8pPr lvl="7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8pPr>
            <a:lvl9pPr lvl="8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69" name="Google Shape;69;p56"/>
          <p:cNvSpPr txBox="1"/>
          <p:nvPr/>
        </p:nvSpPr>
        <p:spPr>
          <a:xfrm>
            <a:off x="6950050" y="4796225"/>
            <a:ext cx="21048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GB" sz="600" u="none" cap="none" strike="noStrike">
                <a:solidFill>
                  <a:srgbClr val="424242"/>
                </a:solidFill>
                <a:latin typeface="Roboto Mono"/>
                <a:ea typeface="Roboto Mono"/>
                <a:cs typeface="Roboto Mono"/>
                <a:sym typeface="Roboto Mono"/>
              </a:rPr>
              <a:t>@Amit Bendor</a:t>
            </a:r>
            <a:endParaRPr b="0" i="0" sz="600" u="none" cap="none" strike="noStrike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Slide 3 - Light Gray">
  <p:cSld name="CUSTOM_16_1_1">
    <p:bg>
      <p:bgPr>
        <a:solidFill>
          <a:srgbClr val="EEEEEE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57"/>
          <p:cNvSpPr txBox="1"/>
          <p:nvPr/>
        </p:nvSpPr>
        <p:spPr>
          <a:xfrm>
            <a:off x="609600" y="1659900"/>
            <a:ext cx="8330700" cy="140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t/>
            </a:r>
            <a:endParaRPr b="0" i="0" sz="4800" u="none" cap="none" strike="noStrike">
              <a:solidFill>
                <a:srgbClr val="595959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72" name="Google Shape;72;p57"/>
          <p:cNvSpPr txBox="1"/>
          <p:nvPr>
            <p:ph type="title"/>
          </p:nvPr>
        </p:nvSpPr>
        <p:spPr>
          <a:xfrm>
            <a:off x="552025" y="1738250"/>
            <a:ext cx="7494900" cy="15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rgbClr val="1976D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1976D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1976D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1976D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1976D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1976D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1976D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1976D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1976D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3" name="Google Shape;73;p57"/>
          <p:cNvSpPr txBox="1"/>
          <p:nvPr>
            <p:ph idx="1" type="subTitle"/>
          </p:nvPr>
        </p:nvSpPr>
        <p:spPr>
          <a:xfrm>
            <a:off x="630950" y="2491775"/>
            <a:ext cx="3990300" cy="15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>
                <a:solidFill>
                  <a:srgbClr val="595959"/>
                </a:solidFill>
              </a:defRPr>
            </a:lvl2pPr>
            <a:lvl3pPr lvl="2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>
                <a:solidFill>
                  <a:srgbClr val="595959"/>
                </a:solidFill>
              </a:defRPr>
            </a:lvl3pPr>
            <a:lvl4pPr lvl="3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>
                <a:solidFill>
                  <a:srgbClr val="595959"/>
                </a:solidFill>
              </a:defRPr>
            </a:lvl4pPr>
            <a:lvl5pPr lvl="4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>
                <a:solidFill>
                  <a:srgbClr val="595959"/>
                </a:solidFill>
              </a:defRPr>
            </a:lvl5pPr>
            <a:lvl6pPr lvl="5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>
                <a:solidFill>
                  <a:srgbClr val="595959"/>
                </a:solidFill>
              </a:defRPr>
            </a:lvl6pPr>
            <a:lvl7pPr lvl="6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>
                <a:solidFill>
                  <a:srgbClr val="595959"/>
                </a:solidFill>
              </a:defRPr>
            </a:lvl7pPr>
            <a:lvl8pPr lvl="7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>
                <a:solidFill>
                  <a:srgbClr val="595959"/>
                </a:solidFill>
              </a:defRPr>
            </a:lvl8pPr>
            <a:lvl9pPr lvl="8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400"/>
              <a:buNone/>
              <a:defRPr>
                <a:solidFill>
                  <a:srgbClr val="595959"/>
                </a:solidFill>
              </a:defRPr>
            </a:lvl9pPr>
          </a:lstStyle>
          <a:p/>
        </p:txBody>
      </p:sp>
      <p:sp>
        <p:nvSpPr>
          <p:cNvPr id="74" name="Google Shape;74;p57"/>
          <p:cNvSpPr txBox="1"/>
          <p:nvPr/>
        </p:nvSpPr>
        <p:spPr>
          <a:xfrm>
            <a:off x="6950050" y="4796225"/>
            <a:ext cx="21048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GB" sz="600" u="none" cap="none" strike="noStrike">
                <a:solidFill>
                  <a:srgbClr val="424242"/>
                </a:solidFill>
                <a:latin typeface="Roboto Mono"/>
                <a:ea typeface="Roboto Mono"/>
                <a:cs typeface="Roboto Mono"/>
                <a:sym typeface="Roboto Mono"/>
              </a:rPr>
              <a:t>@Amit Bendor</a:t>
            </a:r>
            <a:endParaRPr b="0" i="0" sz="600" u="none" cap="none" strike="noStrike">
              <a:solidFill>
                <a:srgbClr val="42424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col">
  <p:cSld name="CUSTOM_11">
    <p:bg>
      <p:bgPr>
        <a:solidFill>
          <a:srgbClr val="1E88E5"/>
        </a:solid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58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rgbClr val="1976D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58"/>
          <p:cNvSpPr txBox="1"/>
          <p:nvPr>
            <p:ph type="title"/>
          </p:nvPr>
        </p:nvSpPr>
        <p:spPr>
          <a:xfrm>
            <a:off x="176350" y="248700"/>
            <a:ext cx="4182600" cy="6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58"/>
          <p:cNvSpPr txBox="1"/>
          <p:nvPr/>
        </p:nvSpPr>
        <p:spPr>
          <a:xfrm>
            <a:off x="6950050" y="4796225"/>
            <a:ext cx="21048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GB" sz="600" u="none" cap="none" strike="noStrike">
                <a:solidFill>
                  <a:srgbClr val="424242"/>
                </a:solidFill>
                <a:latin typeface="Roboto Mono"/>
                <a:ea typeface="Roboto Mono"/>
                <a:cs typeface="Roboto Mono"/>
                <a:sym typeface="Roboto Mono"/>
              </a:rPr>
              <a:t>@Amit Bendor</a:t>
            </a:r>
            <a:endParaRPr b="0" i="0" sz="600" u="none" cap="none" strike="noStrike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col">
  <p:cSld name="CUSTOM_12">
    <p:bg>
      <p:bgPr>
        <a:solidFill>
          <a:srgbClr val="1E88E5"/>
        </a:solid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59"/>
          <p:cNvSpPr/>
          <p:nvPr/>
        </p:nvSpPr>
        <p:spPr>
          <a:xfrm>
            <a:off x="0" y="0"/>
            <a:ext cx="3042000" cy="5143500"/>
          </a:xfrm>
          <a:prstGeom prst="rect">
            <a:avLst/>
          </a:prstGeom>
          <a:solidFill>
            <a:srgbClr val="1976D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59"/>
          <p:cNvSpPr/>
          <p:nvPr/>
        </p:nvSpPr>
        <p:spPr>
          <a:xfrm>
            <a:off x="6102000" y="0"/>
            <a:ext cx="3042000" cy="5143500"/>
          </a:xfrm>
          <a:prstGeom prst="rect">
            <a:avLst/>
          </a:prstGeom>
          <a:solidFill>
            <a:srgbClr val="1976D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59"/>
          <p:cNvSpPr txBox="1"/>
          <p:nvPr/>
        </p:nvSpPr>
        <p:spPr>
          <a:xfrm>
            <a:off x="6950050" y="4796225"/>
            <a:ext cx="21048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GB" sz="600" u="none" cap="none" strike="noStrike">
                <a:solidFill>
                  <a:srgbClr val="424242"/>
                </a:solidFill>
                <a:latin typeface="Roboto Mono"/>
                <a:ea typeface="Roboto Mono"/>
                <a:cs typeface="Roboto Mono"/>
                <a:sym typeface="Roboto Mono"/>
              </a:rPr>
              <a:t>@Amit Bendor</a:t>
            </a:r>
            <a:endParaRPr b="0" i="0" sz="600" u="none" cap="none" strike="noStrike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83" name="Google Shape;83;p59"/>
          <p:cNvSpPr txBox="1"/>
          <p:nvPr>
            <p:ph type="title"/>
          </p:nvPr>
        </p:nvSpPr>
        <p:spPr>
          <a:xfrm>
            <a:off x="176350" y="248700"/>
            <a:ext cx="2702700" cy="9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59"/>
          <p:cNvSpPr txBox="1"/>
          <p:nvPr>
            <p:ph idx="1" type="subTitle"/>
          </p:nvPr>
        </p:nvSpPr>
        <p:spPr>
          <a:xfrm>
            <a:off x="244150" y="1300600"/>
            <a:ext cx="2315100" cy="26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2pPr>
            <a:lvl3pPr lvl="2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3pPr>
            <a:lvl4pPr lvl="3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4pPr>
            <a:lvl5pPr lvl="4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5pPr>
            <a:lvl6pPr lvl="5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6pPr>
            <a:lvl7pPr lvl="6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7pPr>
            <a:lvl8pPr lvl="7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8pPr>
            <a:lvl9pPr lvl="8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85" name="Google Shape;85;p59"/>
          <p:cNvSpPr txBox="1"/>
          <p:nvPr>
            <p:ph idx="2" type="subTitle"/>
          </p:nvPr>
        </p:nvSpPr>
        <p:spPr>
          <a:xfrm>
            <a:off x="3332975" y="316550"/>
            <a:ext cx="2315100" cy="45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2pPr>
            <a:lvl3pPr lvl="2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3pPr>
            <a:lvl4pPr lvl="3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4pPr>
            <a:lvl5pPr lvl="4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5pPr>
            <a:lvl6pPr lvl="5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6pPr>
            <a:lvl7pPr lvl="6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7pPr>
            <a:lvl8pPr lvl="7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8pPr>
            <a:lvl9pPr lvl="8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86" name="Google Shape;86;p59"/>
          <p:cNvSpPr txBox="1"/>
          <p:nvPr>
            <p:ph idx="3" type="subTitle"/>
          </p:nvPr>
        </p:nvSpPr>
        <p:spPr>
          <a:xfrm>
            <a:off x="6465450" y="342250"/>
            <a:ext cx="2315100" cy="45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2pPr>
            <a:lvl3pPr lvl="2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3pPr>
            <a:lvl4pPr lvl="3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4pPr>
            <a:lvl5pPr lvl="4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5pPr>
            <a:lvl6pPr lvl="5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6pPr>
            <a:lvl7pPr lvl="6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7pPr>
            <a:lvl8pPr lvl="7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8pPr>
            <a:lvl9pPr lvl="8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 - White">
  <p:cSld name="BIG_NUMBER_1_1_1_1_1_1_1">
    <p:bg>
      <p:bgPr>
        <a:solidFill>
          <a:srgbClr val="FFFFFF"/>
        </a:solid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60"/>
          <p:cNvSpPr txBox="1"/>
          <p:nvPr/>
        </p:nvSpPr>
        <p:spPr>
          <a:xfrm>
            <a:off x="1590150" y="1755443"/>
            <a:ext cx="5963700" cy="8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GB" sz="3600" u="none" cap="none" strike="noStrike">
                <a:solidFill>
                  <a:srgbClr val="424242"/>
                </a:solidFill>
                <a:latin typeface="Roboto Light"/>
                <a:ea typeface="Roboto Light"/>
                <a:cs typeface="Roboto Light"/>
                <a:sym typeface="Roboto Light"/>
              </a:rPr>
              <a:t>Thank you!</a:t>
            </a:r>
            <a:endParaRPr b="0" i="0" sz="3600" u="none" cap="none" strike="noStrike">
              <a:solidFill>
                <a:srgbClr val="424242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89" name="Google Shape;89;p60"/>
          <p:cNvCxnSpPr/>
          <p:nvPr/>
        </p:nvCxnSpPr>
        <p:spPr>
          <a:xfrm rot="10800000">
            <a:off x="2178600" y="1109800"/>
            <a:ext cx="2062800" cy="0"/>
          </a:xfrm>
          <a:prstGeom prst="straightConnector1">
            <a:avLst/>
          </a:prstGeom>
          <a:noFill/>
          <a:ln cap="flat" cmpd="sng" w="9525">
            <a:solidFill>
              <a:srgbClr val="1E88E5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90" name="Google Shape;90;p60"/>
          <p:cNvCxnSpPr/>
          <p:nvPr/>
        </p:nvCxnSpPr>
        <p:spPr>
          <a:xfrm rot="10800000">
            <a:off x="4902600" y="1116500"/>
            <a:ext cx="2062800" cy="0"/>
          </a:xfrm>
          <a:prstGeom prst="straightConnector1">
            <a:avLst/>
          </a:prstGeom>
          <a:noFill/>
          <a:ln cap="flat" cmpd="sng" w="9525">
            <a:solidFill>
              <a:srgbClr val="1E88E5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91" name="Google Shape;91;p60"/>
          <p:cNvCxnSpPr/>
          <p:nvPr/>
        </p:nvCxnSpPr>
        <p:spPr>
          <a:xfrm rot="10800000">
            <a:off x="2178525" y="3047475"/>
            <a:ext cx="4806600" cy="0"/>
          </a:xfrm>
          <a:prstGeom prst="straightConnector1">
            <a:avLst/>
          </a:prstGeom>
          <a:noFill/>
          <a:ln cap="flat" cmpd="sng" w="9525">
            <a:solidFill>
              <a:srgbClr val="1E88E5"/>
            </a:solidFill>
            <a:prstDash val="dot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43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2400"/>
              <a:buNone/>
              <a:defRPr sz="2400">
                <a:solidFill>
                  <a:srgbClr val="9E9E9E"/>
                </a:solidFill>
              </a:defRPr>
            </a:lvl1pPr>
            <a:lvl2pPr lvl="1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oboto"/>
              <a:buNone/>
              <a:defRPr sz="3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oboto"/>
              <a:buNone/>
              <a:defRPr sz="3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oboto"/>
              <a:buNone/>
              <a:defRPr sz="3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oboto"/>
              <a:buNone/>
              <a:defRPr sz="3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oboto"/>
              <a:buNone/>
              <a:defRPr sz="3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oboto"/>
              <a:buNone/>
              <a:defRPr sz="3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oboto"/>
              <a:buNone/>
              <a:defRPr sz="3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2"/>
              </a:buClr>
              <a:buSzPts val="3000"/>
              <a:buFont typeface="Roboto"/>
              <a:buNone/>
              <a:defRPr sz="3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4" name="Google Shape;14;p43"/>
          <p:cNvSpPr txBox="1"/>
          <p:nvPr>
            <p:ph type="title"/>
          </p:nvPr>
        </p:nvSpPr>
        <p:spPr>
          <a:xfrm>
            <a:off x="407875" y="599125"/>
            <a:ext cx="8340000" cy="2241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43"/>
          <p:cNvSpPr txBox="1"/>
          <p:nvPr/>
        </p:nvSpPr>
        <p:spPr>
          <a:xfrm>
            <a:off x="6950050" y="4796225"/>
            <a:ext cx="21048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GB" sz="600" u="none" cap="none" strike="noStrike">
                <a:solidFill>
                  <a:srgbClr val="424242"/>
                </a:solidFill>
                <a:latin typeface="Roboto Mono"/>
                <a:ea typeface="Roboto Mono"/>
                <a:cs typeface="Roboto Mono"/>
                <a:sym typeface="Roboto Mono"/>
              </a:rPr>
              <a:t>@Amit Bendor</a:t>
            </a:r>
            <a:endParaRPr b="0" i="0" sz="600" u="none" cap="none" strike="noStrike">
              <a:solidFill>
                <a:srgbClr val="42424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1">
  <p:cSld name="TITLE_1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6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9pPr>
          </a:lstStyle>
          <a:p/>
        </p:txBody>
      </p:sp>
      <p:sp>
        <p:nvSpPr>
          <p:cNvPr id="94" name="Google Shape;94;p6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rgbClr val="3C78D8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1">
  <p:cSld name="TITLE_AND_BODY_1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6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" name="Google Shape;98;p6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ONLY_1">
  <p:cSld name="TITLE_ONLY_1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6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1" name="Google Shape;101;p6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2">
  <p:cSld name="TITLE_2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6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9pPr>
          </a:lstStyle>
          <a:p/>
        </p:txBody>
      </p:sp>
      <p:sp>
        <p:nvSpPr>
          <p:cNvPr id="104" name="Google Shape;104;p6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05" name="Google Shape;105;p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4">
  <p:cSld name="TITLE_AND_BODY_4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6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8" name="Google Shape;108;p6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_2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1" name="Google Shape;111;p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2" name="Google Shape;112;p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>
  <p:cSld name="BLANK_3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5" name="Google Shape;115;p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6" name="Google Shape;116;p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TC presentation templates">
  <p:cSld name="TITLE_3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6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9" name="Google Shape;119;p6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" name="Google Shape;120;p69"/>
          <p:cNvSpPr txBox="1"/>
          <p:nvPr>
            <p:ph idx="12" type="sldNum"/>
          </p:nvPr>
        </p:nvSpPr>
        <p:spPr>
          <a:xfrm>
            <a:off x="8472458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_4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7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3900"/>
              <a:buFont typeface="Verdana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9pPr>
          </a:lstStyle>
          <a:p/>
        </p:txBody>
      </p:sp>
      <p:sp>
        <p:nvSpPr>
          <p:cNvPr id="123" name="Google Shape;123;p7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Calibri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Calibri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Calibri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Calibri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Calibri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Calibri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Calibri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Calibri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Calibri"/>
              <a:buNone/>
              <a:defRPr sz="2800"/>
            </a:lvl9pPr>
          </a:lstStyle>
          <a:p/>
        </p:txBody>
      </p:sp>
      <p:sp>
        <p:nvSpPr>
          <p:cNvPr id="124" name="Google Shape;124;p7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With Logo">
  <p:cSld name="TITLE_1_1">
    <p:bg>
      <p:bgPr>
        <a:solidFill>
          <a:srgbClr val="FFFFFF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4"/>
          <p:cNvSpPr txBox="1"/>
          <p:nvPr>
            <p:ph idx="1" type="subTitle"/>
          </p:nvPr>
        </p:nvSpPr>
        <p:spPr>
          <a:xfrm>
            <a:off x="3431225" y="2350500"/>
            <a:ext cx="5853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800"/>
              <a:buNone/>
              <a:defRPr>
                <a:solidFill>
                  <a:srgbClr val="9E9E9E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8" name="Google Shape;18;p44"/>
          <p:cNvSpPr txBox="1"/>
          <p:nvPr/>
        </p:nvSpPr>
        <p:spPr>
          <a:xfrm>
            <a:off x="6950050" y="4796225"/>
            <a:ext cx="21048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GB" sz="6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Confidential + Proprietary</a:t>
            </a:r>
            <a:endParaRPr b="0" i="0" sz="600" u="none" cap="none" strike="noStrike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9" name="Google Shape;19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31075" y="978006"/>
            <a:ext cx="2655700" cy="265570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44"/>
          <p:cNvSpPr txBox="1"/>
          <p:nvPr>
            <p:ph type="title"/>
          </p:nvPr>
        </p:nvSpPr>
        <p:spPr>
          <a:xfrm>
            <a:off x="3379325" y="365100"/>
            <a:ext cx="5957400" cy="1985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1" name="Google Shape;21;p44"/>
          <p:cNvSpPr txBox="1"/>
          <p:nvPr/>
        </p:nvSpPr>
        <p:spPr>
          <a:xfrm>
            <a:off x="6950050" y="4796225"/>
            <a:ext cx="21048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GB" sz="600" u="none" cap="none" strike="noStrike">
                <a:solidFill>
                  <a:srgbClr val="424242"/>
                </a:solidFill>
                <a:latin typeface="Roboto Mono"/>
                <a:ea typeface="Roboto Mono"/>
                <a:cs typeface="Roboto Mono"/>
                <a:sym typeface="Roboto Mono"/>
              </a:rPr>
              <a:t>@Amit Bendor</a:t>
            </a:r>
            <a:endParaRPr b="0" i="0" sz="600" u="none" cap="none" strike="noStrike">
              <a:solidFill>
                <a:srgbClr val="42424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CUSTOM_20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5"/>
          <p:cNvSpPr txBox="1"/>
          <p:nvPr>
            <p:ph type="title"/>
          </p:nvPr>
        </p:nvSpPr>
        <p:spPr>
          <a:xfrm>
            <a:off x="353575" y="2939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45"/>
          <p:cNvSpPr txBox="1"/>
          <p:nvPr>
            <p:ph idx="1" type="body"/>
          </p:nvPr>
        </p:nvSpPr>
        <p:spPr>
          <a:xfrm>
            <a:off x="353575" y="1060700"/>
            <a:ext cx="8443500" cy="36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" name="Google Shape;25;p45"/>
          <p:cNvSpPr txBox="1"/>
          <p:nvPr/>
        </p:nvSpPr>
        <p:spPr>
          <a:xfrm>
            <a:off x="6950050" y="4796225"/>
            <a:ext cx="21048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GB" sz="600" u="none" cap="none" strike="noStrike">
                <a:solidFill>
                  <a:srgbClr val="424242"/>
                </a:solidFill>
                <a:latin typeface="Roboto Mono"/>
                <a:ea typeface="Roboto Mono"/>
                <a:cs typeface="Roboto Mono"/>
                <a:sym typeface="Roboto Mono"/>
              </a:rPr>
              <a:t>@Amit Bendor</a:t>
            </a:r>
            <a:endParaRPr b="0" i="0" sz="600" u="none" cap="none" strike="noStrike">
              <a:solidFill>
                <a:srgbClr val="42424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Blue/White">
  <p:cSld name="CUSTOM_15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6"/>
          <p:cNvSpPr/>
          <p:nvPr/>
        </p:nvSpPr>
        <p:spPr>
          <a:xfrm>
            <a:off x="0" y="-22400"/>
            <a:ext cx="9144000" cy="961500"/>
          </a:xfrm>
          <a:prstGeom prst="rect">
            <a:avLst/>
          </a:prstGeom>
          <a:solidFill>
            <a:srgbClr val="0091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28;p46"/>
          <p:cNvSpPr txBox="1"/>
          <p:nvPr>
            <p:ph type="title"/>
          </p:nvPr>
        </p:nvSpPr>
        <p:spPr>
          <a:xfrm>
            <a:off x="437600" y="189050"/>
            <a:ext cx="7182300" cy="6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sp>
        <p:nvSpPr>
          <p:cNvPr id="29" name="Google Shape;29;p46"/>
          <p:cNvSpPr txBox="1"/>
          <p:nvPr>
            <p:ph idx="1" type="body"/>
          </p:nvPr>
        </p:nvSpPr>
        <p:spPr>
          <a:xfrm>
            <a:off x="437600" y="1079350"/>
            <a:ext cx="8263500" cy="370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Light"/>
              <a:buChar char="●"/>
              <a:defRPr sz="1800"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317500" lvl="1" marL="9144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Font typeface="Roboto Light"/>
              <a:buChar char="○"/>
              <a:defRPr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-317500" lvl="2" marL="13716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Font typeface="Roboto Light"/>
              <a:buChar char="■"/>
              <a:defRPr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-317500" lvl="3" marL="18288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Font typeface="Roboto Light"/>
              <a:buChar char="●"/>
              <a:defRPr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-317500" lvl="4" marL="22860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Font typeface="Roboto Light"/>
              <a:buChar char="○"/>
              <a:defRPr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-317500" lvl="5" marL="27432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Font typeface="Roboto Light"/>
              <a:buChar char="■"/>
              <a:defRPr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-317500" lvl="6" marL="32004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Font typeface="Roboto Light"/>
              <a:buChar char="●"/>
              <a:defRPr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-317500" lvl="7" marL="36576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Font typeface="Roboto Light"/>
              <a:buChar char="○"/>
              <a:defRPr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-317500" lvl="8" marL="411480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400"/>
              <a:buFont typeface="Roboto Light"/>
              <a:buChar char="■"/>
              <a:defRPr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White/Blue">
  <p:cSld name="TITLE_1_2">
    <p:bg>
      <p:bgPr>
        <a:solidFill>
          <a:srgbClr val="1E88E5"/>
        </a:solid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47"/>
          <p:cNvSpPr/>
          <p:nvPr/>
        </p:nvSpPr>
        <p:spPr>
          <a:xfrm>
            <a:off x="-30575" y="-20400"/>
            <a:ext cx="9174600" cy="978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7"/>
          <p:cNvSpPr/>
          <p:nvPr/>
        </p:nvSpPr>
        <p:spPr>
          <a:xfrm>
            <a:off x="-15825" y="949575"/>
            <a:ext cx="9174600" cy="4194000"/>
          </a:xfrm>
          <a:prstGeom prst="rect">
            <a:avLst/>
          </a:prstGeom>
          <a:solidFill>
            <a:srgbClr val="0091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Google Shape;33;p47"/>
          <p:cNvSpPr txBox="1"/>
          <p:nvPr>
            <p:ph type="title"/>
          </p:nvPr>
        </p:nvSpPr>
        <p:spPr>
          <a:xfrm>
            <a:off x="437600" y="178375"/>
            <a:ext cx="7585200" cy="71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sp>
        <p:nvSpPr>
          <p:cNvPr id="34" name="Google Shape;34;p47"/>
          <p:cNvSpPr txBox="1"/>
          <p:nvPr>
            <p:ph idx="1" type="body"/>
          </p:nvPr>
        </p:nvSpPr>
        <p:spPr>
          <a:xfrm>
            <a:off x="437600" y="1231750"/>
            <a:ext cx="8263500" cy="370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Light"/>
              <a:buChar char="●"/>
              <a:defRPr sz="1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317500" lvl="1" marL="9144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○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-317500" lvl="2" marL="13716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■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-317500" lvl="3" marL="18288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●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-317500" lvl="4" marL="22860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○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-317500" lvl="5" marL="27432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■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-317500" lvl="6" marL="32004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●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-317500" lvl="7" marL="36576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○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-317500" lvl="8" marL="411480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FFFFFF"/>
              </a:buClr>
              <a:buSzPts val="1400"/>
              <a:buFont typeface="Roboto Light"/>
              <a:buChar char="■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ll Blue Background" type="tx">
  <p:cSld name="TITLE_AND_BODY">
    <p:bg>
      <p:bgPr>
        <a:solidFill>
          <a:srgbClr val="1E88E5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49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8" name="Google Shape;38;p49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9" name="Google Shape;39;p49"/>
          <p:cNvSpPr txBox="1"/>
          <p:nvPr>
            <p:ph type="title"/>
          </p:nvPr>
        </p:nvSpPr>
        <p:spPr>
          <a:xfrm>
            <a:off x="470275" y="203475"/>
            <a:ext cx="82164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49"/>
          <p:cNvSpPr txBox="1"/>
          <p:nvPr/>
        </p:nvSpPr>
        <p:spPr>
          <a:xfrm>
            <a:off x="6950050" y="4796225"/>
            <a:ext cx="21048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GB" sz="600" u="none" cap="none" strike="noStrike">
                <a:solidFill>
                  <a:srgbClr val="424242"/>
                </a:solidFill>
                <a:latin typeface="Roboto Mono"/>
                <a:ea typeface="Roboto Mono"/>
                <a:cs typeface="Roboto Mono"/>
                <a:sym typeface="Roboto Mono"/>
              </a:rPr>
              <a:t>@Amit Bendor</a:t>
            </a:r>
            <a:endParaRPr b="0" i="0" sz="600" u="none" cap="none" strike="noStrike">
              <a:solidFill>
                <a:srgbClr val="42424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50"/>
          <p:cNvSpPr txBox="1"/>
          <p:nvPr>
            <p:ph type="title"/>
          </p:nvPr>
        </p:nvSpPr>
        <p:spPr>
          <a:xfrm>
            <a:off x="470275" y="203475"/>
            <a:ext cx="82164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0" Type="http://schemas.openxmlformats.org/officeDocument/2006/relationships/theme" Target="../theme/theme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1"/>
          <p:cNvSpPr txBox="1"/>
          <p:nvPr/>
        </p:nvSpPr>
        <p:spPr>
          <a:xfrm>
            <a:off x="464100" y="4572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7" name="Google Shape;7;p41"/>
          <p:cNvSpPr txBox="1"/>
          <p:nvPr/>
        </p:nvSpPr>
        <p:spPr>
          <a:xfrm>
            <a:off x="464100" y="13048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8" name="Google Shape;8;p41"/>
          <p:cNvSpPr txBox="1"/>
          <p:nvPr/>
        </p:nvSpPr>
        <p:spPr>
          <a:xfrm>
            <a:off x="180900" y="446900"/>
            <a:ext cx="8782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t/>
            </a:r>
            <a:endParaRPr b="0" i="0" sz="2600" u="none" cap="none" strike="noStrike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" name="Google Shape;9;p41"/>
          <p:cNvSpPr txBox="1"/>
          <p:nvPr>
            <p:ph type="title"/>
          </p:nvPr>
        </p:nvSpPr>
        <p:spPr>
          <a:xfrm>
            <a:off x="285200" y="2939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2424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" name="Google Shape;10;p41"/>
          <p:cNvSpPr txBox="1"/>
          <p:nvPr>
            <p:ph idx="1" type="body"/>
          </p:nvPr>
        </p:nvSpPr>
        <p:spPr>
          <a:xfrm>
            <a:off x="285200" y="1079350"/>
            <a:ext cx="8263500" cy="370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Font typeface="Roboto Light"/>
              <a:buChar char="●"/>
              <a:defRPr b="0" i="0" sz="1800" u="none" cap="none" strike="noStrike">
                <a:solidFill>
                  <a:srgbClr val="42424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 Light"/>
              <a:buChar char="○"/>
              <a:defRPr b="0" i="0" sz="1400" u="none" cap="none" strike="noStrike">
                <a:solidFill>
                  <a:srgbClr val="424242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 Light"/>
              <a:buChar char="■"/>
              <a:defRPr b="0" i="0" sz="1400" u="none" cap="none" strike="noStrike">
                <a:solidFill>
                  <a:srgbClr val="424242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 Light"/>
              <a:buChar char="●"/>
              <a:defRPr b="0" i="0" sz="1400" u="none" cap="none" strike="noStrike">
                <a:solidFill>
                  <a:srgbClr val="424242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 Light"/>
              <a:buChar char="○"/>
              <a:defRPr b="0" i="0" sz="1400" u="none" cap="none" strike="noStrike">
                <a:solidFill>
                  <a:srgbClr val="424242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 Light"/>
              <a:buChar char="■"/>
              <a:defRPr b="0" i="0" sz="1400" u="none" cap="none" strike="noStrike">
                <a:solidFill>
                  <a:srgbClr val="424242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 Light"/>
              <a:buChar char="●"/>
              <a:defRPr b="0" i="0" sz="1400" u="none" cap="none" strike="noStrike">
                <a:solidFill>
                  <a:srgbClr val="424242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 Light"/>
              <a:buChar char="○"/>
              <a:defRPr b="0" i="0" sz="1400" u="none" cap="none" strike="noStrike">
                <a:solidFill>
                  <a:srgbClr val="424242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424242"/>
              </a:buClr>
              <a:buSzPts val="1400"/>
              <a:buFont typeface="Roboto Light"/>
              <a:buChar char="■"/>
              <a:defRPr b="0" i="0" sz="1400" u="none" cap="none" strike="noStrike">
                <a:solidFill>
                  <a:srgbClr val="424242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7.jpg"/><Relationship Id="rId4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Relationship Id="rId4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Relationship Id="rId4" Type="http://schemas.openxmlformats.org/officeDocument/2006/relationships/image" Target="../media/image12.png"/><Relationship Id="rId5" Type="http://schemas.openxmlformats.org/officeDocument/2006/relationships/image" Target="../media/image2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Relationship Id="rId4" Type="http://schemas.openxmlformats.org/officeDocument/2006/relationships/image" Target="../media/image2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png"/><Relationship Id="rId4" Type="http://schemas.openxmlformats.org/officeDocument/2006/relationships/image" Target="../media/image1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png"/><Relationship Id="rId4" Type="http://schemas.openxmlformats.org/officeDocument/2006/relationships/image" Target="../media/image3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.png"/><Relationship Id="rId4" Type="http://schemas.openxmlformats.org/officeDocument/2006/relationships/image" Target="../media/image2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.png"/><Relationship Id="rId4" Type="http://schemas.openxmlformats.org/officeDocument/2006/relationships/image" Target="../media/image1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.png"/><Relationship Id="rId4" Type="http://schemas.openxmlformats.org/officeDocument/2006/relationships/image" Target="../media/image20.png"/><Relationship Id="rId5" Type="http://schemas.openxmlformats.org/officeDocument/2006/relationships/image" Target="../media/image2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6.png"/><Relationship Id="rId4" Type="http://schemas.openxmlformats.org/officeDocument/2006/relationships/image" Target="../media/image2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6.png"/><Relationship Id="rId4" Type="http://schemas.openxmlformats.org/officeDocument/2006/relationships/image" Target="../media/image2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6.png"/><Relationship Id="rId4" Type="http://schemas.openxmlformats.org/officeDocument/2006/relationships/image" Target="../media/image14.png"/><Relationship Id="rId5" Type="http://schemas.openxmlformats.org/officeDocument/2006/relationships/image" Target="../media/image1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6.png"/><Relationship Id="rId4" Type="http://schemas.openxmlformats.org/officeDocument/2006/relationships/image" Target="../media/image1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6.png"/><Relationship Id="rId4" Type="http://schemas.openxmlformats.org/officeDocument/2006/relationships/image" Target="../media/image15.png"/><Relationship Id="rId5" Type="http://schemas.openxmlformats.org/officeDocument/2006/relationships/image" Target="../media/image1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6.png"/><Relationship Id="rId4" Type="http://schemas.openxmlformats.org/officeDocument/2006/relationships/image" Target="../media/image25.png"/><Relationship Id="rId5" Type="http://schemas.openxmlformats.org/officeDocument/2006/relationships/image" Target="../media/image2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6.png"/><Relationship Id="rId4" Type="http://schemas.openxmlformats.org/officeDocument/2006/relationships/image" Target="../media/image25.png"/><Relationship Id="rId5" Type="http://schemas.openxmlformats.org/officeDocument/2006/relationships/image" Target="../media/image2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6.png"/><Relationship Id="rId4" Type="http://schemas.openxmlformats.org/officeDocument/2006/relationships/image" Target="../media/image38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6.png"/><Relationship Id="rId4" Type="http://schemas.openxmlformats.org/officeDocument/2006/relationships/image" Target="../media/image33.png"/><Relationship Id="rId5" Type="http://schemas.openxmlformats.org/officeDocument/2006/relationships/image" Target="../media/image3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6.png"/><Relationship Id="rId4" Type="http://schemas.openxmlformats.org/officeDocument/2006/relationships/image" Target="../media/image30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6.png"/><Relationship Id="rId4" Type="http://schemas.openxmlformats.org/officeDocument/2006/relationships/image" Target="../media/image29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6.png"/><Relationship Id="rId4" Type="http://schemas.openxmlformats.org/officeDocument/2006/relationships/image" Target="../media/image34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6.png"/><Relationship Id="rId4" Type="http://schemas.openxmlformats.org/officeDocument/2006/relationships/image" Target="../media/image29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6.png"/><Relationship Id="rId4" Type="http://schemas.openxmlformats.org/officeDocument/2006/relationships/image" Target="../media/image31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6.png"/><Relationship Id="rId4" Type="http://schemas.openxmlformats.org/officeDocument/2006/relationships/image" Target="../media/image3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6.png"/><Relationship Id="rId4" Type="http://schemas.openxmlformats.org/officeDocument/2006/relationships/image" Target="../media/image3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C0C0C">
              <a:alpha val="61568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1"/>
          <p:cNvSpPr txBox="1"/>
          <p:nvPr/>
        </p:nvSpPr>
        <p:spPr>
          <a:xfrm>
            <a:off x="666000" y="919625"/>
            <a:ext cx="7812000" cy="14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GB" sz="40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Git </a:t>
            </a:r>
            <a:r>
              <a:rPr b="1" i="0" lang="en-GB" sz="40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Extended</a:t>
            </a:r>
            <a:r>
              <a:rPr b="1" i="0" lang="en-GB" sz="40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Commands</a:t>
            </a:r>
            <a:endParaRPr b="1" i="0" sz="40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31" name="Google Shape;131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62850" y="4502002"/>
            <a:ext cx="1466849" cy="58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0"/>
          <p:cNvSpPr txBox="1"/>
          <p:nvPr/>
        </p:nvSpPr>
        <p:spPr>
          <a:xfrm>
            <a:off x="285400" y="231150"/>
            <a:ext cx="87633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GB" sz="3000" u="none" cap="none" strike="noStrike">
                <a:solidFill>
                  <a:srgbClr val="4278E8"/>
                </a:solidFill>
                <a:latin typeface="Montserrat"/>
                <a:ea typeface="Montserrat"/>
                <a:cs typeface="Montserrat"/>
                <a:sym typeface="Montserrat"/>
              </a:rPr>
              <a:t>Publishing the new branch to the remote</a:t>
            </a:r>
            <a:endParaRPr b="1" i="0" sz="24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05" name="Google Shape;205;p10"/>
          <p:cNvCxnSpPr/>
          <p:nvPr/>
        </p:nvCxnSpPr>
        <p:spPr>
          <a:xfrm>
            <a:off x="414725" y="921675"/>
            <a:ext cx="1697100" cy="0"/>
          </a:xfrm>
          <a:prstGeom prst="straightConnector1">
            <a:avLst/>
          </a:prstGeom>
          <a:noFill/>
          <a:ln cap="flat" cmpd="sng" w="38100">
            <a:solidFill>
              <a:srgbClr val="4278E8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06" name="Google Shape;206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29575" y="4633775"/>
            <a:ext cx="1019175" cy="408450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10"/>
          <p:cNvSpPr txBox="1"/>
          <p:nvPr/>
        </p:nvSpPr>
        <p:spPr>
          <a:xfrm>
            <a:off x="285400" y="1021200"/>
            <a:ext cx="8673900" cy="273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GB" sz="1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To push your branch to the remote you need to run:</a:t>
            </a:r>
            <a:endParaRPr b="1" i="0" sz="16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GB" sz="1600" u="none" cap="none" strike="noStrike">
                <a:solidFill>
                  <a:srgbClr val="CC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git push </a:t>
            </a:r>
            <a:r>
              <a:rPr b="1" i="0" lang="en-GB" sz="1600" u="none" cap="none" strike="noStrike">
                <a:solidFill>
                  <a:srgbClr val="CC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-u</a:t>
            </a:r>
            <a:r>
              <a:rPr b="0" i="0" lang="en-GB" sz="1600" u="none" cap="none" strike="noStrike">
                <a:solidFill>
                  <a:srgbClr val="CC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&lt;remote_name&gt; &lt;give_a_name_to_branch_in_remote&gt;</a:t>
            </a:r>
            <a:endParaRPr b="0" i="0" sz="1600" u="none" cap="none" strike="noStrike">
              <a:solidFill>
                <a:srgbClr val="CC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CC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GB" sz="1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Which will probably be the same name locally. The</a:t>
            </a:r>
            <a:r>
              <a:rPr b="0" i="0" lang="en-GB" sz="1600" u="none" cap="none" strike="noStrike">
                <a:solidFill>
                  <a:srgbClr val="CC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-u </a:t>
            </a:r>
            <a:r>
              <a:rPr b="1" i="0" lang="en-GB" sz="1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means</a:t>
            </a:r>
            <a:r>
              <a:rPr b="0" i="0" lang="en-GB" sz="1600" u="none" cap="none" strike="noStrike">
                <a:solidFill>
                  <a:srgbClr val="CC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--set-upstream, </a:t>
            </a:r>
            <a:r>
              <a:rPr b="1" i="0" lang="en-GB" sz="1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which means that from the next time you can pull/push from that branch just by using </a:t>
            </a:r>
            <a:r>
              <a:rPr b="0" i="0" lang="en-GB" sz="1600" u="none" cap="none" strike="noStrike">
                <a:solidFill>
                  <a:srgbClr val="CC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git pull </a:t>
            </a:r>
            <a:r>
              <a:rPr b="1" i="0" lang="en-GB" sz="1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or</a:t>
            </a:r>
            <a:r>
              <a:rPr b="0" i="0" lang="en-GB" sz="1600" u="none" cap="none" strike="noStrike">
                <a:solidFill>
                  <a:srgbClr val="CC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git push</a:t>
            </a:r>
            <a:r>
              <a:rPr b="1" i="0" lang="en-GB" sz="1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without specifying the full address.</a:t>
            </a:r>
            <a:endParaRPr b="1" i="0" sz="16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GB" sz="1600" u="none" cap="none" strike="noStrike">
                <a:solidFill>
                  <a:srgbClr val="CC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	git push </a:t>
            </a:r>
            <a:r>
              <a:rPr b="1" i="0" lang="en-GB" sz="1600" u="none" cap="none" strike="noStrike">
                <a:solidFill>
                  <a:srgbClr val="CC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-u origin feature_03</a:t>
            </a:r>
            <a:endParaRPr b="1" i="0" sz="16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CC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CC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CC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CC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CC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CC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208" name="Google Shape;208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11100" y="3516799"/>
            <a:ext cx="4511899" cy="1161150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10"/>
          <p:cNvSpPr/>
          <p:nvPr/>
        </p:nvSpPr>
        <p:spPr>
          <a:xfrm>
            <a:off x="2575600" y="4299150"/>
            <a:ext cx="4182900" cy="1395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0091E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1"/>
          <p:cNvSpPr txBox="1"/>
          <p:nvPr/>
        </p:nvSpPr>
        <p:spPr>
          <a:xfrm>
            <a:off x="285400" y="231150"/>
            <a:ext cx="87633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GB" sz="3000" u="none" cap="none" strike="noStrike">
                <a:solidFill>
                  <a:srgbClr val="4278E8"/>
                </a:solidFill>
                <a:latin typeface="Montserrat"/>
                <a:ea typeface="Montserrat"/>
                <a:cs typeface="Montserrat"/>
                <a:sym typeface="Montserrat"/>
              </a:rPr>
              <a:t>Publishing the new branch to the remote</a:t>
            </a:r>
            <a:endParaRPr b="1" i="0" sz="24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15" name="Google Shape;215;p11"/>
          <p:cNvCxnSpPr/>
          <p:nvPr/>
        </p:nvCxnSpPr>
        <p:spPr>
          <a:xfrm>
            <a:off x="414725" y="921675"/>
            <a:ext cx="1697100" cy="0"/>
          </a:xfrm>
          <a:prstGeom prst="straightConnector1">
            <a:avLst/>
          </a:prstGeom>
          <a:noFill/>
          <a:ln cap="flat" cmpd="sng" w="38100">
            <a:solidFill>
              <a:srgbClr val="4278E8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16" name="Google Shape;216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29575" y="4633775"/>
            <a:ext cx="1019175" cy="408450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11"/>
          <p:cNvSpPr txBox="1"/>
          <p:nvPr/>
        </p:nvSpPr>
        <p:spPr>
          <a:xfrm>
            <a:off x="285400" y="1021200"/>
            <a:ext cx="8673900" cy="45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GB" sz="1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After pushing, we should see a message like the following:</a:t>
            </a:r>
            <a:endParaRPr b="1" i="0" sz="16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CC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grpSp>
        <p:nvGrpSpPr>
          <p:cNvPr id="218" name="Google Shape;218;p11"/>
          <p:cNvGrpSpPr/>
          <p:nvPr/>
        </p:nvGrpSpPr>
        <p:grpSpPr>
          <a:xfrm>
            <a:off x="414725" y="1434725"/>
            <a:ext cx="8230628" cy="2894249"/>
            <a:chOff x="414725" y="1434725"/>
            <a:chExt cx="8230628" cy="2894249"/>
          </a:xfrm>
        </p:grpSpPr>
        <p:pic>
          <p:nvPicPr>
            <p:cNvPr id="219" name="Google Shape;219;p1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14725" y="1477500"/>
              <a:ext cx="8230628" cy="28514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0" name="Google Shape;220;p11"/>
            <p:cNvSpPr/>
            <p:nvPr/>
          </p:nvSpPr>
          <p:spPr>
            <a:xfrm>
              <a:off x="3410050" y="1434725"/>
              <a:ext cx="2803800" cy="2634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rgbClr val="0091E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221;p11"/>
            <p:cNvSpPr/>
            <p:nvPr/>
          </p:nvSpPr>
          <p:spPr>
            <a:xfrm>
              <a:off x="495175" y="3719600"/>
              <a:ext cx="6844800" cy="4083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rgbClr val="0091E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2"/>
          <p:cNvSpPr txBox="1"/>
          <p:nvPr/>
        </p:nvSpPr>
        <p:spPr>
          <a:xfrm>
            <a:off x="285400" y="231150"/>
            <a:ext cx="87633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GB" sz="3000" u="none" cap="none" strike="noStrike">
                <a:solidFill>
                  <a:srgbClr val="4278E8"/>
                </a:solidFill>
                <a:latin typeface="Montserrat"/>
                <a:ea typeface="Montserrat"/>
                <a:cs typeface="Montserrat"/>
                <a:sym typeface="Montserrat"/>
              </a:rPr>
              <a:t>Renaming a local branch</a:t>
            </a:r>
            <a:endParaRPr b="1" i="0" sz="24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27" name="Google Shape;227;p12"/>
          <p:cNvCxnSpPr/>
          <p:nvPr/>
        </p:nvCxnSpPr>
        <p:spPr>
          <a:xfrm>
            <a:off x="414725" y="921675"/>
            <a:ext cx="1697100" cy="0"/>
          </a:xfrm>
          <a:prstGeom prst="straightConnector1">
            <a:avLst/>
          </a:prstGeom>
          <a:noFill/>
          <a:ln cap="flat" cmpd="sng" w="38100">
            <a:solidFill>
              <a:srgbClr val="4278E8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28" name="Google Shape;228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29575" y="4633775"/>
            <a:ext cx="1019175" cy="40845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12"/>
          <p:cNvSpPr txBox="1"/>
          <p:nvPr/>
        </p:nvSpPr>
        <p:spPr>
          <a:xfrm>
            <a:off x="285400" y="1021200"/>
            <a:ext cx="8673900" cy="21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GB" sz="1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As we can notice feature01 doesn’t follow the project convention. Let’s rename it. For that, let’s switch to that branch so we can rename it:</a:t>
            </a:r>
            <a:endParaRPr b="1" i="0" sz="16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GB" sz="1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	</a:t>
            </a:r>
            <a:endParaRPr b="1" i="0" sz="16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GB" sz="1600" u="none" cap="none" strike="noStrike">
                <a:solidFill>
                  <a:srgbClr val="CC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git checkout feature01</a:t>
            </a:r>
            <a:endParaRPr b="0" i="0" sz="1600" u="none" cap="none" strike="noStrike">
              <a:solidFill>
                <a:srgbClr val="CC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CC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GB" sz="1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Now let’s rename it:</a:t>
            </a:r>
            <a:endParaRPr b="1" i="0" sz="16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CC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GB" sz="1600" u="none" cap="none" strike="noStrike">
                <a:solidFill>
                  <a:srgbClr val="CC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	git branch -m &lt;new_name&gt;</a:t>
            </a:r>
            <a:endParaRPr b="0" i="0" sz="1600" u="none" cap="none" strike="noStrike">
              <a:solidFill>
                <a:srgbClr val="CC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CC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CC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CC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CC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230" name="Google Shape;230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54050" y="3207000"/>
            <a:ext cx="5736606" cy="163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3"/>
          <p:cNvSpPr txBox="1"/>
          <p:nvPr/>
        </p:nvSpPr>
        <p:spPr>
          <a:xfrm>
            <a:off x="285400" y="231150"/>
            <a:ext cx="87633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GB" sz="3000" u="none" cap="none" strike="noStrike">
                <a:solidFill>
                  <a:srgbClr val="4278E8"/>
                </a:solidFill>
                <a:latin typeface="Montserrat"/>
                <a:ea typeface="Montserrat"/>
                <a:cs typeface="Montserrat"/>
                <a:sym typeface="Montserrat"/>
              </a:rPr>
              <a:t>Renaming a branch on local and remote</a:t>
            </a:r>
            <a:endParaRPr b="1" i="0" sz="24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36" name="Google Shape;236;p13"/>
          <p:cNvCxnSpPr/>
          <p:nvPr/>
        </p:nvCxnSpPr>
        <p:spPr>
          <a:xfrm>
            <a:off x="414725" y="921675"/>
            <a:ext cx="1697100" cy="0"/>
          </a:xfrm>
          <a:prstGeom prst="straightConnector1">
            <a:avLst/>
          </a:prstGeom>
          <a:noFill/>
          <a:ln cap="flat" cmpd="sng" w="38100">
            <a:solidFill>
              <a:srgbClr val="4278E8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37" name="Google Shape;237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29575" y="4633775"/>
            <a:ext cx="1019175" cy="408450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13"/>
          <p:cNvSpPr txBox="1"/>
          <p:nvPr/>
        </p:nvSpPr>
        <p:spPr>
          <a:xfrm>
            <a:off x="285400" y="1021200"/>
            <a:ext cx="86739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GB" sz="1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That was easy because feature01 wasn’t tracked on the remote. Let’s do the same with </a:t>
            </a:r>
            <a:r>
              <a:rPr b="1" i="0" lang="en-GB" sz="1600" u="none" cap="none" strike="noStrike">
                <a:solidFill>
                  <a:srgbClr val="0091EA"/>
                </a:solidFill>
                <a:latin typeface="Montserrat"/>
                <a:ea typeface="Montserrat"/>
                <a:cs typeface="Montserrat"/>
                <a:sym typeface="Montserrat"/>
              </a:rPr>
              <a:t>feature_03</a:t>
            </a:r>
            <a:r>
              <a:rPr b="1" i="0" lang="en-GB" sz="1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to </a:t>
            </a:r>
            <a:r>
              <a:rPr b="1" i="0" lang="en-GB" sz="1600" u="none" cap="none" strike="noStrike">
                <a:solidFill>
                  <a:srgbClr val="0091EA"/>
                </a:solidFill>
                <a:latin typeface="Montserrat"/>
                <a:ea typeface="Montserrat"/>
                <a:cs typeface="Montserrat"/>
                <a:sym typeface="Montserrat"/>
              </a:rPr>
              <a:t>feature_04,</a:t>
            </a:r>
            <a:r>
              <a:rPr b="1" i="0" lang="en-GB" sz="1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both local and in remote.</a:t>
            </a:r>
            <a:endParaRPr b="1" i="0" sz="16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GB" sz="1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	</a:t>
            </a:r>
            <a:endParaRPr b="1" i="0" sz="16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GB" sz="1600" u="none" cap="none" strike="noStrike">
                <a:solidFill>
                  <a:srgbClr val="CC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git checkout feature03</a:t>
            </a:r>
            <a:endParaRPr b="0" i="0" sz="1600" u="none" cap="none" strike="noStrike">
              <a:solidFill>
                <a:srgbClr val="CC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CC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CC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CC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CC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CC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CC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CC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CC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CC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CC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CC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CC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239" name="Google Shape;239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51525" y="2185724"/>
            <a:ext cx="7240951" cy="102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7375" y="4145599"/>
            <a:ext cx="7889250" cy="537250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13"/>
          <p:cNvSpPr txBox="1"/>
          <p:nvPr/>
        </p:nvSpPr>
        <p:spPr>
          <a:xfrm>
            <a:off x="285400" y="3179875"/>
            <a:ext cx="8189100" cy="8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GB" sz="1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Let’s repeat the process. Renaming it locally, and then push it:</a:t>
            </a:r>
            <a:endParaRPr b="1" i="0" sz="16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GB" sz="1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	</a:t>
            </a:r>
            <a:r>
              <a:rPr b="0" i="0" lang="en-GB" sz="1600" u="none" cap="none" strike="noStrike">
                <a:solidFill>
                  <a:srgbClr val="CC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git branch -m feature_04</a:t>
            </a:r>
            <a:endParaRPr b="0" i="0" sz="1600" u="none" cap="none" strike="noStrike">
              <a:solidFill>
                <a:srgbClr val="CC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GB" sz="1600" u="none" cap="none" strike="noStrike">
                <a:solidFill>
                  <a:srgbClr val="CC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	git push</a:t>
            </a:r>
            <a:r>
              <a:rPr b="1" i="0" lang="en-GB" sz="1600" u="none" cap="none" strike="noStrike">
                <a:solidFill>
                  <a:srgbClr val="CC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-u origin feature_04</a:t>
            </a:r>
            <a:endParaRPr b="1" i="0" sz="1600" u="none" cap="none" strike="noStrike">
              <a:solidFill>
                <a:srgbClr val="CC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CC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CC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CC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CC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CC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CC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CC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CC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CC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CC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14"/>
          <p:cNvSpPr txBox="1"/>
          <p:nvPr/>
        </p:nvSpPr>
        <p:spPr>
          <a:xfrm>
            <a:off x="285400" y="231150"/>
            <a:ext cx="87633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GB" sz="3000" u="none" cap="none" strike="noStrike">
                <a:solidFill>
                  <a:srgbClr val="4278E8"/>
                </a:solidFill>
                <a:latin typeface="Montserrat"/>
                <a:ea typeface="Montserrat"/>
                <a:cs typeface="Montserrat"/>
                <a:sym typeface="Montserrat"/>
              </a:rPr>
              <a:t>Renaming a branch on local and remote</a:t>
            </a:r>
            <a:endParaRPr b="1" i="0" sz="24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i="0" sz="3000" u="none" cap="none" strike="noStrike">
              <a:solidFill>
                <a:srgbClr val="4278E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47" name="Google Shape;247;p14"/>
          <p:cNvCxnSpPr/>
          <p:nvPr/>
        </p:nvCxnSpPr>
        <p:spPr>
          <a:xfrm>
            <a:off x="414725" y="921675"/>
            <a:ext cx="1697100" cy="0"/>
          </a:xfrm>
          <a:prstGeom prst="straightConnector1">
            <a:avLst/>
          </a:prstGeom>
          <a:noFill/>
          <a:ln cap="flat" cmpd="sng" w="38100">
            <a:solidFill>
              <a:srgbClr val="4278E8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48" name="Google Shape;248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29575" y="4633775"/>
            <a:ext cx="1019175" cy="408450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14"/>
          <p:cNvSpPr txBox="1"/>
          <p:nvPr/>
        </p:nvSpPr>
        <p:spPr>
          <a:xfrm>
            <a:off x="285400" y="1021200"/>
            <a:ext cx="86739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GB" sz="1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So far, we have pushed a new branch to the master (origin/feature_04)</a:t>
            </a:r>
            <a:endParaRPr b="1" i="0" sz="16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CC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CC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CC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CC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CC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CC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CC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CC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CC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CC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CC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CC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CC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250" name="Google Shape;250;p14"/>
          <p:cNvSpPr txBox="1"/>
          <p:nvPr/>
        </p:nvSpPr>
        <p:spPr>
          <a:xfrm>
            <a:off x="285400" y="3083000"/>
            <a:ext cx="8673900" cy="94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GB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Let’s delete the feature_03 branch in the remote:</a:t>
            </a:r>
            <a:endParaRPr b="1" i="0" sz="1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GB" sz="1600" u="none" cap="none" strike="noStrike">
                <a:solidFill>
                  <a:srgbClr val="CC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	git push </a:t>
            </a:r>
            <a:r>
              <a:rPr b="1" i="0" lang="en-GB" sz="1600" u="none" cap="none" strike="noStrike">
                <a:solidFill>
                  <a:srgbClr val="CC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origin --delete feature_03</a:t>
            </a:r>
            <a:endParaRPr b="1" i="0" sz="16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GB" sz="1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Beware! This can’t be undone easily.</a:t>
            </a:r>
            <a:endParaRPr b="1" i="0" sz="16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CC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CC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CC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CC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CC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CC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CC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CC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CC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CC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251" name="Google Shape;251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4725" y="1427190"/>
            <a:ext cx="8101899" cy="1577635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14"/>
          <p:cNvSpPr/>
          <p:nvPr/>
        </p:nvSpPr>
        <p:spPr>
          <a:xfrm>
            <a:off x="3454825" y="1378825"/>
            <a:ext cx="2424600" cy="2634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0091E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14"/>
          <p:cNvSpPr txBox="1"/>
          <p:nvPr/>
        </p:nvSpPr>
        <p:spPr>
          <a:xfrm>
            <a:off x="5817450" y="1378825"/>
            <a:ext cx="3000000" cy="14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GB" sz="1600" u="none" cap="none" strike="noStrike">
                <a:solidFill>
                  <a:srgbClr val="0091EA"/>
                </a:solidFill>
                <a:highlight>
                  <a:srgbClr val="FCFCFA"/>
                </a:highlight>
                <a:latin typeface="Montserrat"/>
                <a:ea typeface="Montserrat"/>
                <a:cs typeface="Montserrat"/>
                <a:sym typeface="Montserrat"/>
              </a:rPr>
              <a:t>Forgot the -u.</a:t>
            </a:r>
            <a:endParaRPr b="1" i="0" sz="1600" u="none" cap="none" strike="noStrike">
              <a:solidFill>
                <a:srgbClr val="0091EA"/>
              </a:solidFill>
              <a:highlight>
                <a:srgbClr val="FCFCFA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GB" sz="1600" u="none" cap="none" strike="noStrike">
                <a:solidFill>
                  <a:srgbClr val="0091EA"/>
                </a:solidFill>
                <a:highlight>
                  <a:srgbClr val="FCFCFA"/>
                </a:highlight>
                <a:latin typeface="Montserrat"/>
                <a:ea typeface="Montserrat"/>
                <a:cs typeface="Montserrat"/>
                <a:sym typeface="Montserrat"/>
              </a:rPr>
              <a:t>No -u? No upstream, so I had to manually set the upstream branch afterwards</a:t>
            </a:r>
            <a:r>
              <a:rPr b="1" i="0" lang="en-GB" sz="1600" u="none" cap="none" strike="noStrike">
                <a:solidFill>
                  <a:srgbClr val="0091EA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😑</a:t>
            </a:r>
            <a:endParaRPr b="1" i="0" sz="1600" u="none" cap="none" strike="noStrike">
              <a:solidFill>
                <a:srgbClr val="0091EA"/>
              </a:solidFill>
              <a:highlight>
                <a:srgbClr val="FCFCFA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4" name="Google Shape;254;p14"/>
          <p:cNvSpPr txBox="1"/>
          <p:nvPr/>
        </p:nvSpPr>
        <p:spPr>
          <a:xfrm>
            <a:off x="5879425" y="2774625"/>
            <a:ext cx="3169200" cy="14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GB" sz="1600" u="none" cap="none" strike="noStrike">
                <a:solidFill>
                  <a:srgbClr val="0091EA"/>
                </a:solidFill>
                <a:highlight>
                  <a:srgbClr val="FCFCFA"/>
                </a:highlight>
                <a:latin typeface="Montserrat"/>
                <a:ea typeface="Montserrat"/>
                <a:cs typeface="Montserrat"/>
                <a:sym typeface="Montserrat"/>
              </a:rPr>
              <a:t>It got fixed by running:</a:t>
            </a:r>
            <a:endParaRPr b="1" i="0" sz="1600" u="none" cap="none" strike="noStrike">
              <a:solidFill>
                <a:srgbClr val="0091EA"/>
              </a:solidFill>
              <a:highlight>
                <a:srgbClr val="FCFCFA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GB" sz="1600" u="none" cap="none" strike="noStrike">
                <a:solidFill>
                  <a:srgbClr val="0091EA"/>
                </a:solidFill>
                <a:highlight>
                  <a:srgbClr val="FCFCFA"/>
                </a:highlight>
                <a:latin typeface="Montserrat"/>
                <a:ea typeface="Montserrat"/>
                <a:cs typeface="Montserrat"/>
                <a:sym typeface="Montserrat"/>
              </a:rPr>
              <a:t>git branch feature_04 -u origin/feature_04</a:t>
            </a:r>
            <a:endParaRPr b="1" i="0" sz="1600" u="none" cap="none" strike="noStrike">
              <a:solidFill>
                <a:srgbClr val="0091EA"/>
              </a:solidFill>
              <a:highlight>
                <a:srgbClr val="FCFCFA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15"/>
          <p:cNvSpPr txBox="1"/>
          <p:nvPr/>
        </p:nvSpPr>
        <p:spPr>
          <a:xfrm>
            <a:off x="285400" y="231150"/>
            <a:ext cx="87633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GB" sz="3000" u="none" cap="none" strike="noStrike">
                <a:solidFill>
                  <a:srgbClr val="4278E8"/>
                </a:solidFill>
                <a:latin typeface="Montserrat"/>
                <a:ea typeface="Montserrat"/>
                <a:cs typeface="Montserrat"/>
                <a:sym typeface="Montserrat"/>
              </a:rPr>
              <a:t>Inspecting what has been done</a:t>
            </a:r>
            <a:endParaRPr b="1" i="0" sz="24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60" name="Google Shape;260;p15"/>
          <p:cNvCxnSpPr/>
          <p:nvPr/>
        </p:nvCxnSpPr>
        <p:spPr>
          <a:xfrm>
            <a:off x="414725" y="921675"/>
            <a:ext cx="1697100" cy="0"/>
          </a:xfrm>
          <a:prstGeom prst="straightConnector1">
            <a:avLst/>
          </a:prstGeom>
          <a:noFill/>
          <a:ln cap="flat" cmpd="sng" w="38100">
            <a:solidFill>
              <a:srgbClr val="4278E8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61" name="Google Shape;261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29575" y="4633775"/>
            <a:ext cx="1019175" cy="408450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15"/>
          <p:cNvSpPr txBox="1"/>
          <p:nvPr/>
        </p:nvSpPr>
        <p:spPr>
          <a:xfrm>
            <a:off x="285400" y="921675"/>
            <a:ext cx="8673900" cy="36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GB" sz="1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We can see all the history of what has been done in the repository by running:</a:t>
            </a:r>
            <a:endParaRPr b="1" i="0" sz="16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GB" sz="1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	</a:t>
            </a:r>
            <a:r>
              <a:rPr b="0" i="0" lang="en-GB" sz="1600" u="none" cap="none" strike="noStrike">
                <a:solidFill>
                  <a:srgbClr val="CC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git reflog</a:t>
            </a:r>
            <a:endParaRPr b="0" i="0" sz="1600" u="none" cap="none" strike="noStrike">
              <a:solidFill>
                <a:srgbClr val="CC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CC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CC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CC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CC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CC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CC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CC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CC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CC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GB" sz="1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The number next to HEAD@{&lt;num&gt;} indicates number of positions backwards. We can see that the HEAD@{1} has been deleted.</a:t>
            </a:r>
            <a:endParaRPr b="1" i="0" sz="16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CC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CC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CC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CC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CC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CC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CC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CC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CC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CC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CC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CC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CC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263" name="Google Shape;263;p15"/>
          <p:cNvPicPr preferRelativeResize="0"/>
          <p:nvPr/>
        </p:nvPicPr>
        <p:blipFill rotWithShape="1">
          <a:blip r:embed="rId4">
            <a:alphaModFix/>
          </a:blip>
          <a:srcRect b="0" l="0" r="3241" t="0"/>
          <a:stretch/>
        </p:blipFill>
        <p:spPr>
          <a:xfrm>
            <a:off x="285400" y="2119425"/>
            <a:ext cx="8553046" cy="144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6"/>
          <p:cNvSpPr txBox="1"/>
          <p:nvPr/>
        </p:nvSpPr>
        <p:spPr>
          <a:xfrm>
            <a:off x="285400" y="231150"/>
            <a:ext cx="87633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GB" sz="3000" u="none" cap="none" strike="noStrike">
                <a:solidFill>
                  <a:srgbClr val="4278E8"/>
                </a:solidFill>
                <a:latin typeface="Montserrat"/>
                <a:ea typeface="Montserrat"/>
                <a:cs typeface="Montserrat"/>
                <a:sym typeface="Montserrat"/>
              </a:rPr>
              <a:t>Git log with graph</a:t>
            </a:r>
            <a:endParaRPr b="1" i="0" sz="24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69" name="Google Shape;269;p16"/>
          <p:cNvCxnSpPr/>
          <p:nvPr/>
        </p:nvCxnSpPr>
        <p:spPr>
          <a:xfrm>
            <a:off x="414725" y="921675"/>
            <a:ext cx="1697100" cy="0"/>
          </a:xfrm>
          <a:prstGeom prst="straightConnector1">
            <a:avLst/>
          </a:prstGeom>
          <a:noFill/>
          <a:ln cap="flat" cmpd="sng" w="38100">
            <a:solidFill>
              <a:srgbClr val="4278E8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70" name="Google Shape;270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29575" y="4633775"/>
            <a:ext cx="1019175" cy="408450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16"/>
          <p:cNvSpPr txBox="1"/>
          <p:nvPr/>
        </p:nvSpPr>
        <p:spPr>
          <a:xfrm>
            <a:off x="5227800" y="1021200"/>
            <a:ext cx="3688500" cy="38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GB" sz="1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You can pass some options to draw a nice log tree:</a:t>
            </a:r>
            <a:endParaRPr b="1" i="0" sz="16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GB" sz="1600" u="none" cap="none" strike="noStrike">
                <a:solidFill>
                  <a:srgbClr val="CC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git log --graph --decorate --all</a:t>
            </a:r>
            <a:endParaRPr b="0" i="0" sz="1600" u="none" cap="none" strike="noStrike">
              <a:solidFill>
                <a:srgbClr val="CC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CC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CC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CC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CC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CC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CC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CC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CC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CC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CC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CC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CC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CC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CC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CC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CC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CC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272" name="Google Shape;272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5400" y="1021200"/>
            <a:ext cx="4942390" cy="4021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7"/>
          <p:cNvSpPr txBox="1"/>
          <p:nvPr/>
        </p:nvSpPr>
        <p:spPr>
          <a:xfrm>
            <a:off x="285400" y="231150"/>
            <a:ext cx="87633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GB" sz="3000" u="none" cap="none" strike="noStrike">
                <a:solidFill>
                  <a:srgbClr val="4278E8"/>
                </a:solidFill>
                <a:latin typeface="Montserrat"/>
                <a:ea typeface="Montserrat"/>
                <a:cs typeface="Montserrat"/>
                <a:sym typeface="Montserrat"/>
              </a:rPr>
              <a:t>Fixing the last commit</a:t>
            </a:r>
            <a:endParaRPr b="1" i="0" sz="24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78" name="Google Shape;278;p17"/>
          <p:cNvCxnSpPr/>
          <p:nvPr/>
        </p:nvCxnSpPr>
        <p:spPr>
          <a:xfrm>
            <a:off x="414725" y="921675"/>
            <a:ext cx="1697100" cy="0"/>
          </a:xfrm>
          <a:prstGeom prst="straightConnector1">
            <a:avLst/>
          </a:prstGeom>
          <a:noFill/>
          <a:ln cap="flat" cmpd="sng" w="38100">
            <a:solidFill>
              <a:srgbClr val="4278E8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79" name="Google Shape;279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29575" y="4633775"/>
            <a:ext cx="1019175" cy="408450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17"/>
          <p:cNvSpPr txBox="1"/>
          <p:nvPr/>
        </p:nvSpPr>
        <p:spPr>
          <a:xfrm>
            <a:off x="414725" y="1021200"/>
            <a:ext cx="85017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GB" sz="1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Let’s say you have the following situation:</a:t>
            </a:r>
            <a:endParaRPr b="1" i="0" sz="16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GB" sz="1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	You created a commit, and you had a typo in the message:</a:t>
            </a:r>
            <a:endParaRPr b="1" i="0" sz="16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CC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281" name="Google Shape;281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0650" y="1720727"/>
            <a:ext cx="7795698" cy="1363125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17"/>
          <p:cNvSpPr/>
          <p:nvPr/>
        </p:nvSpPr>
        <p:spPr>
          <a:xfrm>
            <a:off x="4217025" y="1892875"/>
            <a:ext cx="2076600" cy="2157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0091E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17"/>
          <p:cNvSpPr txBox="1"/>
          <p:nvPr/>
        </p:nvSpPr>
        <p:spPr>
          <a:xfrm>
            <a:off x="414725" y="3282575"/>
            <a:ext cx="77958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GB" sz="1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You can fix that by amending the commit. Amend, it is an option from </a:t>
            </a:r>
            <a:r>
              <a:rPr b="0" i="0" lang="en-GB" sz="1600" u="none" cap="none" strike="noStrike">
                <a:solidFill>
                  <a:srgbClr val="CC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git commit</a:t>
            </a:r>
            <a:r>
              <a:rPr b="1" i="0" lang="en-GB" sz="1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that allows you to edit the previous commit. You can:</a:t>
            </a:r>
            <a:endParaRPr b="1" i="0" sz="16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Montserrat"/>
              <a:buChar char="●"/>
            </a:pPr>
            <a:r>
              <a:rPr b="1" i="0" lang="en-GB" sz="1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Change the message of the commit</a:t>
            </a:r>
            <a:endParaRPr b="1" i="0" sz="16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Montserrat"/>
              <a:buChar char="●"/>
            </a:pPr>
            <a:r>
              <a:rPr b="1" i="0" lang="en-GB" sz="1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Use it to fix the commit itself: add files, remove, fix lines.</a:t>
            </a:r>
            <a:endParaRPr b="0" i="0" sz="1600" u="none" cap="none" strike="noStrike">
              <a:solidFill>
                <a:srgbClr val="CC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18"/>
          <p:cNvSpPr txBox="1"/>
          <p:nvPr/>
        </p:nvSpPr>
        <p:spPr>
          <a:xfrm>
            <a:off x="285400" y="231150"/>
            <a:ext cx="87633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GB" sz="3000" u="none" cap="none" strike="noStrike">
                <a:solidFill>
                  <a:srgbClr val="4278E8"/>
                </a:solidFill>
                <a:latin typeface="Montserrat"/>
                <a:ea typeface="Montserrat"/>
                <a:cs typeface="Montserrat"/>
                <a:sym typeface="Montserrat"/>
              </a:rPr>
              <a:t>Fixing the last commit</a:t>
            </a:r>
            <a:endParaRPr b="1" i="0" sz="24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89" name="Google Shape;289;p18"/>
          <p:cNvCxnSpPr/>
          <p:nvPr/>
        </p:nvCxnSpPr>
        <p:spPr>
          <a:xfrm>
            <a:off x="414725" y="921675"/>
            <a:ext cx="1697100" cy="0"/>
          </a:xfrm>
          <a:prstGeom prst="straightConnector1">
            <a:avLst/>
          </a:prstGeom>
          <a:noFill/>
          <a:ln cap="flat" cmpd="sng" w="38100">
            <a:solidFill>
              <a:srgbClr val="4278E8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90" name="Google Shape;290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29575" y="4633775"/>
            <a:ext cx="1019175" cy="408450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18"/>
          <p:cNvSpPr txBox="1"/>
          <p:nvPr/>
        </p:nvSpPr>
        <p:spPr>
          <a:xfrm>
            <a:off x="414725" y="921675"/>
            <a:ext cx="8501700" cy="404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GB" sz="1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Let’s change only the message for now:</a:t>
            </a:r>
            <a:endParaRPr b="1" i="0" sz="16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GB" sz="1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	</a:t>
            </a:r>
            <a:r>
              <a:rPr b="0" i="0" lang="en-GB" sz="1600" u="none" cap="none" strike="noStrike">
                <a:solidFill>
                  <a:srgbClr val="CC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git commit --amend</a:t>
            </a:r>
            <a:endParaRPr b="0" i="0" sz="1600" u="none" cap="none" strike="noStrike">
              <a:solidFill>
                <a:srgbClr val="CC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GB" sz="1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 window with the commit message will open, and we can fix it and save. Once saved we can check the changes with </a:t>
            </a:r>
            <a:r>
              <a:rPr b="0" i="0" lang="en-GB" sz="1600" u="none" cap="none" strike="noStrike">
                <a:solidFill>
                  <a:srgbClr val="CC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git log</a:t>
            </a:r>
            <a:r>
              <a:rPr b="1" i="0" lang="en-GB" sz="1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. We can use some options with it:</a:t>
            </a:r>
            <a:endParaRPr b="1" i="0" sz="16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GB" sz="1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	</a:t>
            </a:r>
            <a:endParaRPr b="1" i="0" sz="16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GB" sz="1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	</a:t>
            </a:r>
            <a:r>
              <a:rPr b="0" i="0" lang="en-GB" sz="1600" u="none" cap="none" strike="noStrike">
                <a:solidFill>
                  <a:srgbClr val="CC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git log --graph --oneline --decorate</a:t>
            </a:r>
            <a:endParaRPr b="0" i="0" sz="1600" u="none" cap="none" strike="noStrike">
              <a:solidFill>
                <a:srgbClr val="CC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CC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292" name="Google Shape;292;p18"/>
          <p:cNvPicPr preferRelativeResize="0"/>
          <p:nvPr/>
        </p:nvPicPr>
        <p:blipFill rotWithShape="1">
          <a:blip r:embed="rId4">
            <a:alphaModFix/>
          </a:blip>
          <a:srcRect b="22402" l="0" r="0" t="0"/>
          <a:stretch/>
        </p:blipFill>
        <p:spPr>
          <a:xfrm>
            <a:off x="487850" y="2013500"/>
            <a:ext cx="6989298" cy="138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19"/>
          <p:cNvSpPr txBox="1"/>
          <p:nvPr/>
        </p:nvSpPr>
        <p:spPr>
          <a:xfrm>
            <a:off x="285400" y="231150"/>
            <a:ext cx="87633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GB" sz="3000" u="none" cap="none" strike="noStrike">
                <a:solidFill>
                  <a:srgbClr val="4278E8"/>
                </a:solidFill>
                <a:latin typeface="Montserrat"/>
                <a:ea typeface="Montserrat"/>
                <a:cs typeface="Montserrat"/>
                <a:sym typeface="Montserrat"/>
              </a:rPr>
              <a:t>Fixing the last commit</a:t>
            </a:r>
            <a:endParaRPr b="1" i="0" sz="24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98" name="Google Shape;298;p19"/>
          <p:cNvCxnSpPr/>
          <p:nvPr/>
        </p:nvCxnSpPr>
        <p:spPr>
          <a:xfrm>
            <a:off x="414725" y="921675"/>
            <a:ext cx="1697100" cy="0"/>
          </a:xfrm>
          <a:prstGeom prst="straightConnector1">
            <a:avLst/>
          </a:prstGeom>
          <a:noFill/>
          <a:ln cap="flat" cmpd="sng" w="38100">
            <a:solidFill>
              <a:srgbClr val="4278E8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99" name="Google Shape;299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29575" y="4633775"/>
            <a:ext cx="1019175" cy="408450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19"/>
          <p:cNvSpPr txBox="1"/>
          <p:nvPr/>
        </p:nvSpPr>
        <p:spPr>
          <a:xfrm>
            <a:off x="414725" y="3235120"/>
            <a:ext cx="8501700" cy="17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GB" sz="1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As you can see, the SHAS of the commit changed. Why? Because </a:t>
            </a:r>
            <a:r>
              <a:rPr b="0" i="0" lang="en-GB" sz="1600" u="none" cap="none" strike="noStrike">
                <a:solidFill>
                  <a:srgbClr val="CC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git commit amend</a:t>
            </a:r>
            <a:r>
              <a:rPr b="1" i="0" lang="en-GB" sz="1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will OVERWRITE the old commit with a new one.</a:t>
            </a:r>
            <a:endParaRPr b="1" i="0" sz="16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GB" sz="1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If the commit hasn’t been published, no problem. But if the commit has been published to a public branch, it will create problems for other developers.</a:t>
            </a:r>
            <a:endParaRPr b="1" i="0" sz="16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CC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301" name="Google Shape;301;p19"/>
          <p:cNvPicPr preferRelativeResize="0"/>
          <p:nvPr/>
        </p:nvPicPr>
        <p:blipFill rotWithShape="1">
          <a:blip r:embed="rId4">
            <a:alphaModFix/>
          </a:blip>
          <a:srcRect b="38740" l="0" r="851" t="0"/>
          <a:stretch/>
        </p:blipFill>
        <p:spPr>
          <a:xfrm>
            <a:off x="800963" y="1021200"/>
            <a:ext cx="7729225" cy="83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00963" y="1992025"/>
            <a:ext cx="7729224" cy="104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"/>
          <p:cNvSpPr txBox="1"/>
          <p:nvPr/>
        </p:nvSpPr>
        <p:spPr>
          <a:xfrm>
            <a:off x="285400" y="231150"/>
            <a:ext cx="7744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GB" sz="3000" u="none" cap="none" strike="noStrike">
                <a:solidFill>
                  <a:srgbClr val="4278E8"/>
                </a:solidFill>
                <a:latin typeface="Montserrat"/>
                <a:ea typeface="Montserrat"/>
                <a:cs typeface="Montserrat"/>
                <a:sym typeface="Montserrat"/>
              </a:rPr>
              <a:t>Agenda</a:t>
            </a:r>
            <a:endParaRPr b="1" i="0" sz="24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37" name="Google Shape;137;p2"/>
          <p:cNvCxnSpPr/>
          <p:nvPr/>
        </p:nvCxnSpPr>
        <p:spPr>
          <a:xfrm>
            <a:off x="414725" y="921675"/>
            <a:ext cx="1697100" cy="0"/>
          </a:xfrm>
          <a:prstGeom prst="straightConnector1">
            <a:avLst/>
          </a:prstGeom>
          <a:noFill/>
          <a:ln cap="flat" cmpd="sng" w="38100">
            <a:solidFill>
              <a:srgbClr val="4278E8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38" name="Google Shape;138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29575" y="4633775"/>
            <a:ext cx="1019175" cy="40845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"/>
          <p:cNvSpPr txBox="1"/>
          <p:nvPr/>
        </p:nvSpPr>
        <p:spPr>
          <a:xfrm>
            <a:off x="285400" y="1021200"/>
            <a:ext cx="8673900" cy="40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Montserrat"/>
              <a:buChar char="●"/>
            </a:pPr>
            <a:r>
              <a:rPr b="1" i="0" lang="en-GB" sz="1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Recap git basics: git add, git commit, git status, git show</a:t>
            </a:r>
            <a:endParaRPr b="1" i="0" sz="16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Montserrat"/>
              <a:buChar char="●"/>
            </a:pPr>
            <a:r>
              <a:rPr b="1" i="0" lang="en-GB" sz="1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Recap git basics: git log, git pull, git push</a:t>
            </a:r>
            <a:endParaRPr b="1" i="0" sz="16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Montserrat"/>
              <a:buChar char="●"/>
            </a:pPr>
            <a:r>
              <a:rPr b="1" i="0" lang="en-GB" sz="1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Git branch, git checkout and some options.</a:t>
            </a:r>
            <a:endParaRPr b="1" i="0" sz="16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Montserrat"/>
              <a:buChar char="●"/>
            </a:pPr>
            <a:r>
              <a:rPr b="1" i="0" lang="en-GB" sz="1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Creating a new branch locally and publishing in the remote</a:t>
            </a:r>
            <a:endParaRPr b="1" i="0" sz="16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Montserrat"/>
              <a:buChar char="●"/>
            </a:pPr>
            <a:r>
              <a:rPr b="1" i="0" lang="en-GB" sz="1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Renaming a branch that hasn’t been pushed</a:t>
            </a:r>
            <a:endParaRPr b="1" i="0" sz="16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Montserrat"/>
              <a:buChar char="●"/>
            </a:pPr>
            <a:r>
              <a:rPr b="1" i="0" lang="en-GB" sz="1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Renaming a branch that has been pushed (exist in local and remote)</a:t>
            </a:r>
            <a:endParaRPr b="1" i="0" sz="16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Montserrat"/>
              <a:buChar char="●"/>
            </a:pPr>
            <a:r>
              <a:rPr b="1" i="0" lang="en-GB" sz="1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Deleting Branches</a:t>
            </a:r>
            <a:endParaRPr b="1" i="0" sz="16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Montserrat"/>
              <a:buChar char="●"/>
            </a:pPr>
            <a:r>
              <a:rPr b="1" i="0" lang="en-GB" sz="1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Git reflog</a:t>
            </a:r>
            <a:endParaRPr b="1" i="0" sz="16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Montserrat"/>
              <a:buChar char="●"/>
            </a:pPr>
            <a:r>
              <a:rPr b="1" i="0" lang="en-GB" sz="1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Git log with graph</a:t>
            </a:r>
            <a:endParaRPr b="1" i="0" sz="16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Montserrat"/>
              <a:buChar char="●"/>
            </a:pPr>
            <a:r>
              <a:rPr b="1" i="0" lang="en-GB" sz="1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Amending a commit</a:t>
            </a:r>
            <a:endParaRPr b="1" i="0" sz="16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Montserrat"/>
              <a:buChar char="●"/>
            </a:pPr>
            <a:r>
              <a:rPr b="1" i="0" lang="en-GB" sz="1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Undoing a commit with git revert / git reset</a:t>
            </a:r>
            <a:endParaRPr b="1" i="0" sz="16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20"/>
          <p:cNvSpPr txBox="1"/>
          <p:nvPr/>
        </p:nvSpPr>
        <p:spPr>
          <a:xfrm>
            <a:off x="285400" y="231150"/>
            <a:ext cx="87633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GB" sz="3000" u="none" cap="none" strike="noStrike">
                <a:solidFill>
                  <a:srgbClr val="4278E8"/>
                </a:solidFill>
                <a:latin typeface="Montserrat"/>
                <a:ea typeface="Montserrat"/>
                <a:cs typeface="Montserrat"/>
                <a:sym typeface="Montserrat"/>
              </a:rPr>
              <a:t>Fixing the last commit</a:t>
            </a:r>
            <a:endParaRPr b="1" i="0" sz="24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08" name="Google Shape;308;p20"/>
          <p:cNvCxnSpPr/>
          <p:nvPr/>
        </p:nvCxnSpPr>
        <p:spPr>
          <a:xfrm>
            <a:off x="414725" y="921675"/>
            <a:ext cx="1697100" cy="0"/>
          </a:xfrm>
          <a:prstGeom prst="straightConnector1">
            <a:avLst/>
          </a:prstGeom>
          <a:noFill/>
          <a:ln cap="flat" cmpd="sng" w="38100">
            <a:solidFill>
              <a:srgbClr val="4278E8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309" name="Google Shape;309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29575" y="4633775"/>
            <a:ext cx="1019175" cy="408450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20"/>
          <p:cNvSpPr txBox="1"/>
          <p:nvPr/>
        </p:nvSpPr>
        <p:spPr>
          <a:xfrm>
            <a:off x="416200" y="1021200"/>
            <a:ext cx="8501700" cy="18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GB" sz="1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LESSONS on </a:t>
            </a:r>
            <a:r>
              <a:rPr b="0" i="0" lang="en-GB" sz="1600" u="none" cap="none" strike="noStrike">
                <a:solidFill>
                  <a:srgbClr val="CC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git commit --amend</a:t>
            </a:r>
            <a:r>
              <a:rPr b="1" i="0" lang="en-GB" sz="1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b="1" i="0" sz="16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Montserrat"/>
              <a:buChar char="●"/>
            </a:pPr>
            <a:r>
              <a:rPr b="1" i="0" lang="en-GB" sz="1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Don’t amend a commit on public branches.</a:t>
            </a:r>
            <a:endParaRPr b="1" i="0" sz="16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Montserrat"/>
              <a:buChar char="●"/>
            </a:pPr>
            <a:r>
              <a:rPr b="1" i="0" lang="en-GB" sz="1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Only amend commits that they are going to be pushed to a branch that only you are working at or hadn’t been published yet.</a:t>
            </a:r>
            <a:endParaRPr b="1" i="0" sz="16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Montserrat"/>
              <a:buChar char="●"/>
            </a:pPr>
            <a:r>
              <a:rPr b="1" i="0" lang="en-GB" sz="1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You can amend commits as many times as you want if they hadn’t been pushed yet</a:t>
            </a:r>
            <a:endParaRPr b="1" i="0" sz="16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CC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311" name="Google Shape;311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68850" y="2812800"/>
            <a:ext cx="7468764" cy="1897175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20"/>
          <p:cNvSpPr/>
          <p:nvPr/>
        </p:nvSpPr>
        <p:spPr>
          <a:xfrm>
            <a:off x="804300" y="2769050"/>
            <a:ext cx="4967700" cy="2316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0091E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21"/>
          <p:cNvSpPr txBox="1"/>
          <p:nvPr/>
        </p:nvSpPr>
        <p:spPr>
          <a:xfrm>
            <a:off x="285400" y="231150"/>
            <a:ext cx="87633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GB" sz="3000" u="none" cap="none" strike="noStrike">
                <a:solidFill>
                  <a:srgbClr val="4278E8"/>
                </a:solidFill>
                <a:latin typeface="Montserrat"/>
                <a:ea typeface="Montserrat"/>
                <a:cs typeface="Montserrat"/>
                <a:sym typeface="Montserrat"/>
              </a:rPr>
              <a:t>Fixing the last commit</a:t>
            </a:r>
            <a:endParaRPr b="1" i="0" sz="24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18" name="Google Shape;318;p21"/>
          <p:cNvCxnSpPr/>
          <p:nvPr/>
        </p:nvCxnSpPr>
        <p:spPr>
          <a:xfrm>
            <a:off x="414725" y="921675"/>
            <a:ext cx="1697100" cy="0"/>
          </a:xfrm>
          <a:prstGeom prst="straightConnector1">
            <a:avLst/>
          </a:prstGeom>
          <a:noFill/>
          <a:ln cap="flat" cmpd="sng" w="38100">
            <a:solidFill>
              <a:srgbClr val="4278E8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319" name="Google Shape;319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29575" y="4633775"/>
            <a:ext cx="1019175" cy="408450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21"/>
          <p:cNvSpPr txBox="1"/>
          <p:nvPr/>
        </p:nvSpPr>
        <p:spPr>
          <a:xfrm>
            <a:off x="416200" y="1021200"/>
            <a:ext cx="8501700" cy="3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GB" sz="1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If you wanted to add more changes to the latest commit:</a:t>
            </a:r>
            <a:endParaRPr b="1" i="0" sz="16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GB" sz="1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Perform those changes, and stage them:</a:t>
            </a:r>
            <a:endParaRPr b="1" i="0" sz="16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GB" sz="1600" u="none" cap="none" strike="noStrike">
                <a:solidFill>
                  <a:srgbClr val="CC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git add &lt;the_files&gt;</a:t>
            </a:r>
            <a:endParaRPr b="0" i="0" sz="1600" u="none" cap="none" strike="noStrike">
              <a:solidFill>
                <a:srgbClr val="CC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GB" sz="1600" u="none" cap="none" strike="noStrike">
                <a:solidFill>
                  <a:srgbClr val="CC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git commit --amend </a:t>
            </a:r>
            <a:r>
              <a:rPr b="1" i="0" lang="en-GB" sz="1600" u="none" cap="none" strike="noStrike">
                <a:solidFill>
                  <a:srgbClr val="CC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--no-edit</a:t>
            </a:r>
            <a:endParaRPr b="1" i="0" sz="16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GB" sz="1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The </a:t>
            </a:r>
            <a:r>
              <a:rPr b="0" i="0" lang="en-GB" sz="1600" u="none" cap="none" strike="noStrike">
                <a:solidFill>
                  <a:srgbClr val="CC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--no-edit</a:t>
            </a:r>
            <a:r>
              <a:rPr b="1" i="0" lang="en-GB" sz="1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is for keeping the commit message as it was.</a:t>
            </a:r>
            <a:endParaRPr b="1" i="0" sz="16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GB" sz="1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This will add the new staged changes to the previous commit.</a:t>
            </a:r>
            <a:endParaRPr b="1" i="0" sz="16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GB" sz="1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Remember that the fixed commit will be a NEW commit.</a:t>
            </a:r>
            <a:endParaRPr b="1" i="0" sz="16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22"/>
          <p:cNvSpPr txBox="1"/>
          <p:nvPr/>
        </p:nvSpPr>
        <p:spPr>
          <a:xfrm>
            <a:off x="285400" y="231150"/>
            <a:ext cx="87633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GB" sz="3000" u="none" cap="none" strike="noStrike">
                <a:solidFill>
                  <a:srgbClr val="4278E8"/>
                </a:solidFill>
                <a:latin typeface="Montserrat"/>
                <a:ea typeface="Montserrat"/>
                <a:cs typeface="Montserrat"/>
                <a:sym typeface="Montserrat"/>
              </a:rPr>
              <a:t>Fixing the last commit</a:t>
            </a:r>
            <a:endParaRPr b="1" i="0" sz="24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26" name="Google Shape;326;p22"/>
          <p:cNvCxnSpPr/>
          <p:nvPr/>
        </p:nvCxnSpPr>
        <p:spPr>
          <a:xfrm>
            <a:off x="414725" y="921675"/>
            <a:ext cx="1697100" cy="0"/>
          </a:xfrm>
          <a:prstGeom prst="straightConnector1">
            <a:avLst/>
          </a:prstGeom>
          <a:noFill/>
          <a:ln cap="flat" cmpd="sng" w="38100">
            <a:solidFill>
              <a:srgbClr val="4278E8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327" name="Google Shape;327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29575" y="4633775"/>
            <a:ext cx="1019175" cy="408450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22"/>
          <p:cNvSpPr txBox="1"/>
          <p:nvPr/>
        </p:nvSpPr>
        <p:spPr>
          <a:xfrm>
            <a:off x="416200" y="1021200"/>
            <a:ext cx="8501700" cy="40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GB" sz="1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Trying to push a commit that has been published in amended will get you the following:</a:t>
            </a:r>
            <a:endParaRPr b="1" i="0" sz="16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GB" sz="1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Which means, we need to pull, solve conflicts, merge, and then push. 	</a:t>
            </a:r>
            <a:endParaRPr b="1" i="0" sz="16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GB" sz="1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Conclusion: if the commit that you want to modify has already been published using</a:t>
            </a:r>
            <a:r>
              <a:rPr b="0" i="0" lang="en-GB" sz="1600" u="none" cap="none" strike="noStrike">
                <a:solidFill>
                  <a:srgbClr val="CC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git commit --amend</a:t>
            </a:r>
            <a:r>
              <a:rPr b="1" i="0" lang="en-GB" sz="1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might not be the best approach.</a:t>
            </a:r>
            <a:endParaRPr b="1" i="0" sz="16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29" name="Google Shape;329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5900" y="1690975"/>
            <a:ext cx="7842376" cy="150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23"/>
          <p:cNvSpPr txBox="1"/>
          <p:nvPr/>
        </p:nvSpPr>
        <p:spPr>
          <a:xfrm>
            <a:off x="285400" y="231150"/>
            <a:ext cx="87633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GB" sz="3000" u="none" cap="none" strike="noStrike">
                <a:solidFill>
                  <a:srgbClr val="4278E8"/>
                </a:solidFill>
                <a:latin typeface="Montserrat"/>
                <a:ea typeface="Montserrat"/>
                <a:cs typeface="Montserrat"/>
                <a:sym typeface="Montserrat"/>
              </a:rPr>
              <a:t>Undoing a commit</a:t>
            </a:r>
            <a:endParaRPr b="1" i="0" sz="24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35" name="Google Shape;335;p23"/>
          <p:cNvCxnSpPr/>
          <p:nvPr/>
        </p:nvCxnSpPr>
        <p:spPr>
          <a:xfrm>
            <a:off x="414725" y="921675"/>
            <a:ext cx="1697100" cy="0"/>
          </a:xfrm>
          <a:prstGeom prst="straightConnector1">
            <a:avLst/>
          </a:prstGeom>
          <a:noFill/>
          <a:ln cap="flat" cmpd="sng" w="38100">
            <a:solidFill>
              <a:srgbClr val="4278E8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336" name="Google Shape;336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29575" y="4633775"/>
            <a:ext cx="1019175" cy="408450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23"/>
          <p:cNvSpPr txBox="1"/>
          <p:nvPr/>
        </p:nvSpPr>
        <p:spPr>
          <a:xfrm>
            <a:off x="285400" y="921675"/>
            <a:ext cx="8673900" cy="40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Montserrat"/>
              <a:buChar char="-"/>
            </a:pPr>
            <a:r>
              <a:rPr b="0" i="0" lang="en-GB" sz="1600" u="none" cap="none" strike="noStrike">
                <a:solidFill>
                  <a:srgbClr val="CC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Git revert</a:t>
            </a:r>
            <a:r>
              <a:rPr b="1" i="0" lang="en-GB" sz="1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, will be a non-destructive way to fix it. Will create an opposite commit of the one desired to erase, leaving a clear tree of what happened.</a:t>
            </a:r>
            <a:endParaRPr b="1" i="0" sz="16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GB" sz="1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	</a:t>
            </a:r>
            <a:r>
              <a:rPr b="1" i="0" lang="en-GB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When is it useful?:</a:t>
            </a:r>
            <a:endParaRPr b="1" i="0" sz="16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GB" sz="1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When you want to keep the history of what happened.</a:t>
            </a:r>
            <a:endParaRPr b="1" i="0" sz="16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GB" sz="1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When the commit is not the last one.</a:t>
            </a:r>
            <a:endParaRPr b="1" i="0" sz="16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GB" sz="1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When the changes has been published in a public branch.</a:t>
            </a:r>
            <a:endParaRPr b="1" i="0" sz="16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Montserrat"/>
              <a:buChar char="-"/>
            </a:pPr>
            <a:r>
              <a:rPr b="0" i="0" lang="en-GB" sz="1600" u="none" cap="none" strike="noStrike">
                <a:solidFill>
                  <a:srgbClr val="CC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Git reset</a:t>
            </a:r>
            <a:r>
              <a:rPr b="1" i="0" lang="en-GB" sz="1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, will move the pointer of the branch to another commit, making that commit the new tip of the branch. It is restructuring your commit history, rather than modifying a commit. It detaches the undesired commit from the branch, but doesn’t delete the commit (can be seen with </a:t>
            </a:r>
            <a:r>
              <a:rPr b="0" i="0" lang="en-GB" sz="1600" u="none" cap="none" strike="noStrike">
                <a:solidFill>
                  <a:srgbClr val="CC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git reflog</a:t>
            </a:r>
            <a:r>
              <a:rPr b="1" i="0" lang="en-GB" sz="1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). Afterwards you detach that commit, you can keep working and add new commits to that history.</a:t>
            </a:r>
            <a:endParaRPr b="1" i="0" sz="16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GB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When is it useful?:</a:t>
            </a:r>
            <a:endParaRPr b="1" i="0" sz="1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GB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When the commit/s you want to remove are at the end of the tree</a:t>
            </a:r>
            <a:endParaRPr b="1" i="0" sz="1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GB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When you want to detach a commit(s) and create new ones.</a:t>
            </a:r>
            <a:endParaRPr b="1" i="0" sz="1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24"/>
          <p:cNvSpPr txBox="1"/>
          <p:nvPr/>
        </p:nvSpPr>
        <p:spPr>
          <a:xfrm>
            <a:off x="285400" y="231150"/>
            <a:ext cx="87633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GB" sz="3000" u="none" cap="none" strike="noStrike">
                <a:solidFill>
                  <a:srgbClr val="4278E8"/>
                </a:solidFill>
                <a:latin typeface="Montserrat"/>
                <a:ea typeface="Montserrat"/>
                <a:cs typeface="Montserrat"/>
                <a:sym typeface="Montserrat"/>
              </a:rPr>
              <a:t>Undoing a commit: git revert</a:t>
            </a:r>
            <a:endParaRPr b="1" i="0" sz="24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43" name="Google Shape;343;p24"/>
          <p:cNvCxnSpPr/>
          <p:nvPr/>
        </p:nvCxnSpPr>
        <p:spPr>
          <a:xfrm>
            <a:off x="414725" y="921675"/>
            <a:ext cx="1697100" cy="0"/>
          </a:xfrm>
          <a:prstGeom prst="straightConnector1">
            <a:avLst/>
          </a:prstGeom>
          <a:noFill/>
          <a:ln cap="flat" cmpd="sng" w="38100">
            <a:solidFill>
              <a:srgbClr val="4278E8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344" name="Google Shape;344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29575" y="4633775"/>
            <a:ext cx="1019175" cy="408450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24"/>
          <p:cNvSpPr txBox="1"/>
          <p:nvPr/>
        </p:nvSpPr>
        <p:spPr>
          <a:xfrm>
            <a:off x="285400" y="921675"/>
            <a:ext cx="8673900" cy="36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GB" sz="1600" u="none" cap="none" strike="noStrike">
                <a:solidFill>
                  <a:srgbClr val="CC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Git revert</a:t>
            </a:r>
            <a:r>
              <a:rPr b="1" i="0" lang="en-GB" sz="1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will create a commit that is exactly the opposite of the commit(s) provided. It creates a new commit that effectively cancels the requested ones. For example: if we created a file and committed it, </a:t>
            </a:r>
            <a:r>
              <a:rPr b="0" i="0" lang="en-GB" sz="1600" u="none" cap="none" strike="noStrike">
                <a:solidFill>
                  <a:srgbClr val="CC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git revert</a:t>
            </a:r>
            <a:r>
              <a:rPr b="1" i="0" lang="en-GB" sz="1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will create a new commit that deletes that file.</a:t>
            </a:r>
            <a:endParaRPr b="1" i="0" sz="16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GB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How it works: </a:t>
            </a:r>
            <a:r>
              <a:rPr b="0" i="0" lang="en-GB" sz="1600" u="none" cap="none" strike="noStrike">
                <a:solidFill>
                  <a:srgbClr val="CC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git revert &lt;from_commit&gt;..&lt;to_commit&gt;</a:t>
            </a:r>
            <a:endParaRPr b="1" i="0" sz="1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GB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Note that the double dot separates one commit from the otter.</a:t>
            </a:r>
            <a:endParaRPr b="1" i="0" sz="1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GB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You can also pass a commit ID or how many positions from HEAD.</a:t>
            </a:r>
            <a:endParaRPr b="1" i="0" sz="1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GB" sz="1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Some warnings:</a:t>
            </a:r>
            <a:endParaRPr b="1" i="0" sz="16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Montserrat"/>
              <a:buChar char="-"/>
            </a:pPr>
            <a:r>
              <a:rPr b="1" i="0" lang="en-GB" sz="1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Working tree must be clean: </a:t>
            </a:r>
            <a:r>
              <a:rPr b="1" i="0" lang="en-GB" sz="1600" u="none" cap="none" strike="noStrike">
                <a:solidFill>
                  <a:srgbClr val="0091EA"/>
                </a:solidFill>
                <a:latin typeface="Montserrat"/>
                <a:ea typeface="Montserrat"/>
                <a:cs typeface="Montserrat"/>
                <a:sym typeface="Montserrat"/>
              </a:rPr>
              <a:t>no staged files</a:t>
            </a:r>
            <a:r>
              <a:rPr b="1" i="0" lang="en-GB" sz="1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. (check it with</a:t>
            </a:r>
            <a:r>
              <a:rPr b="0" i="0" lang="en-GB" sz="1600" u="none" cap="none" strike="noStrike">
                <a:solidFill>
                  <a:srgbClr val="CC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git status</a:t>
            </a:r>
            <a:r>
              <a:rPr b="1" i="0" lang="en-GB" sz="1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)</a:t>
            </a:r>
            <a:endParaRPr b="1" i="0" sz="16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Montserrat"/>
              <a:buChar char="-"/>
            </a:pPr>
            <a:r>
              <a:rPr b="1" i="0" lang="en-GB" sz="1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If you revert a merge commit, you need to specify to which parent revert, since git can’t identify which one of the ancestors’ history line should be followed. </a:t>
            </a:r>
            <a:endParaRPr b="1" i="0" sz="16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CC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25"/>
          <p:cNvSpPr txBox="1"/>
          <p:nvPr/>
        </p:nvSpPr>
        <p:spPr>
          <a:xfrm>
            <a:off x="285400" y="231150"/>
            <a:ext cx="87633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GB" sz="3000" u="none" cap="none" strike="noStrike">
                <a:solidFill>
                  <a:srgbClr val="4278E8"/>
                </a:solidFill>
                <a:latin typeface="Montserrat"/>
                <a:ea typeface="Montserrat"/>
                <a:cs typeface="Montserrat"/>
                <a:sym typeface="Montserrat"/>
              </a:rPr>
              <a:t>Undoing a commit: git revert</a:t>
            </a:r>
            <a:endParaRPr b="1" i="0" sz="24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i="0" sz="3000" u="none" cap="none" strike="noStrike">
              <a:solidFill>
                <a:srgbClr val="4278E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51" name="Google Shape;351;p25"/>
          <p:cNvCxnSpPr/>
          <p:nvPr/>
        </p:nvCxnSpPr>
        <p:spPr>
          <a:xfrm>
            <a:off x="414725" y="921675"/>
            <a:ext cx="1697100" cy="0"/>
          </a:xfrm>
          <a:prstGeom prst="straightConnector1">
            <a:avLst/>
          </a:prstGeom>
          <a:noFill/>
          <a:ln cap="flat" cmpd="sng" w="38100">
            <a:solidFill>
              <a:srgbClr val="4278E8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352" name="Google Shape;352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29575" y="4633775"/>
            <a:ext cx="1019175" cy="408450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25"/>
          <p:cNvSpPr txBox="1"/>
          <p:nvPr/>
        </p:nvSpPr>
        <p:spPr>
          <a:xfrm>
            <a:off x="285400" y="921675"/>
            <a:ext cx="8673900" cy="36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GB" sz="1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Given the following tree:</a:t>
            </a:r>
            <a:endParaRPr b="1" i="0" sz="16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GB" sz="1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Let’s revert the ‘Created hello.txt’ (6562928) commit in the feauture_04 branch.</a:t>
            </a:r>
            <a:endParaRPr b="1" i="0" sz="16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GB" sz="1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First we check for a clean tree:</a:t>
            </a:r>
            <a:endParaRPr b="1" i="0" sz="16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GB" sz="1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	</a:t>
            </a:r>
            <a:r>
              <a:rPr b="0" i="0" lang="en-GB" sz="1600" u="none" cap="none" strike="noStrike">
                <a:solidFill>
                  <a:srgbClr val="CC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git status</a:t>
            </a:r>
            <a:endParaRPr b="0" i="0" sz="1600" u="none" cap="none" strike="noStrike">
              <a:solidFill>
                <a:srgbClr val="CC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54" name="Google Shape;354;p25"/>
          <p:cNvPicPr preferRelativeResize="0"/>
          <p:nvPr/>
        </p:nvPicPr>
        <p:blipFill rotWithShape="1">
          <a:blip r:embed="rId4">
            <a:alphaModFix/>
          </a:blip>
          <a:srcRect b="0" l="0" r="0" t="4204"/>
          <a:stretch/>
        </p:blipFill>
        <p:spPr>
          <a:xfrm>
            <a:off x="358025" y="1294275"/>
            <a:ext cx="8427952" cy="885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4725" y="3405250"/>
            <a:ext cx="5065100" cy="119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26"/>
          <p:cNvSpPr txBox="1"/>
          <p:nvPr/>
        </p:nvSpPr>
        <p:spPr>
          <a:xfrm>
            <a:off x="285400" y="231150"/>
            <a:ext cx="87633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GB" sz="3000" u="none" cap="none" strike="noStrike">
                <a:solidFill>
                  <a:srgbClr val="4278E8"/>
                </a:solidFill>
                <a:latin typeface="Montserrat"/>
                <a:ea typeface="Montserrat"/>
                <a:cs typeface="Montserrat"/>
                <a:sym typeface="Montserrat"/>
              </a:rPr>
              <a:t>Undoing a commit: git revert</a:t>
            </a:r>
            <a:endParaRPr b="1" i="0" sz="3000" u="none" cap="none" strike="noStrike">
              <a:solidFill>
                <a:srgbClr val="4278E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61" name="Google Shape;361;p26"/>
          <p:cNvCxnSpPr/>
          <p:nvPr/>
        </p:nvCxnSpPr>
        <p:spPr>
          <a:xfrm>
            <a:off x="414725" y="921675"/>
            <a:ext cx="1697100" cy="0"/>
          </a:xfrm>
          <a:prstGeom prst="straightConnector1">
            <a:avLst/>
          </a:prstGeom>
          <a:noFill/>
          <a:ln cap="flat" cmpd="sng" w="38100">
            <a:solidFill>
              <a:srgbClr val="4278E8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362" name="Google Shape;362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29575" y="4633775"/>
            <a:ext cx="1019175" cy="408450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p26"/>
          <p:cNvSpPr txBox="1"/>
          <p:nvPr/>
        </p:nvSpPr>
        <p:spPr>
          <a:xfrm>
            <a:off x="285400" y="921675"/>
            <a:ext cx="8673900" cy="36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GB" sz="1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If the working tree wasn’t clean, meaning there were staged files (ready to be committed) we will see this error:</a:t>
            </a:r>
            <a:endParaRPr b="1" i="0" sz="16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GB" sz="1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So we either need to </a:t>
            </a:r>
            <a:r>
              <a:rPr b="0" i="0" lang="en-GB" sz="1600" u="none" cap="none" strike="noStrike">
                <a:solidFill>
                  <a:srgbClr val="CC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commit</a:t>
            </a:r>
            <a:r>
              <a:rPr b="1" i="0" lang="en-GB" sz="1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them, or</a:t>
            </a:r>
            <a:r>
              <a:rPr b="0" i="0" lang="en-GB" sz="1600" u="none" cap="none" strike="noStrike">
                <a:solidFill>
                  <a:srgbClr val="CC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stash</a:t>
            </a:r>
            <a:r>
              <a:rPr b="1" i="0" lang="en-GB" sz="1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those changes.</a:t>
            </a:r>
            <a:endParaRPr b="1" i="0" sz="16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GB" sz="1600" u="none" cap="none" strike="noStrike">
                <a:solidFill>
                  <a:srgbClr val="CC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git stash </a:t>
            </a:r>
            <a:r>
              <a:rPr b="1" i="0" lang="en-GB" sz="1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=== store them, put them on the side, but don’t commit them and leave the working tree clean.</a:t>
            </a:r>
            <a:endParaRPr b="1" i="0" sz="16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GB" sz="1600" u="none" cap="none" strike="noStrike">
                <a:solidFill>
                  <a:srgbClr val="CC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git stash pop </a:t>
            </a:r>
            <a:r>
              <a:rPr b="1" i="0" lang="en-GB" sz="1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=== Retrieve back those changes.</a:t>
            </a:r>
            <a:endParaRPr b="1" i="0" sz="16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64" name="Google Shape;364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4725" y="1726999"/>
            <a:ext cx="7614851" cy="12820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27"/>
          <p:cNvSpPr txBox="1"/>
          <p:nvPr/>
        </p:nvSpPr>
        <p:spPr>
          <a:xfrm>
            <a:off x="285400" y="231150"/>
            <a:ext cx="87633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GB" sz="3000" u="none" cap="none" strike="noStrike">
                <a:solidFill>
                  <a:srgbClr val="4278E8"/>
                </a:solidFill>
                <a:latin typeface="Montserrat"/>
                <a:ea typeface="Montserrat"/>
                <a:cs typeface="Montserrat"/>
                <a:sym typeface="Montserrat"/>
              </a:rPr>
              <a:t>Undoing a commit: git revert</a:t>
            </a:r>
            <a:endParaRPr b="1" i="0" sz="24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70" name="Google Shape;370;p27"/>
          <p:cNvCxnSpPr/>
          <p:nvPr/>
        </p:nvCxnSpPr>
        <p:spPr>
          <a:xfrm>
            <a:off x="414725" y="921675"/>
            <a:ext cx="1697100" cy="0"/>
          </a:xfrm>
          <a:prstGeom prst="straightConnector1">
            <a:avLst/>
          </a:prstGeom>
          <a:noFill/>
          <a:ln cap="flat" cmpd="sng" w="38100">
            <a:solidFill>
              <a:srgbClr val="4278E8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371" name="Google Shape;371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29575" y="4633775"/>
            <a:ext cx="1019175" cy="408450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27"/>
          <p:cNvSpPr txBox="1"/>
          <p:nvPr/>
        </p:nvSpPr>
        <p:spPr>
          <a:xfrm>
            <a:off x="285400" y="921675"/>
            <a:ext cx="8673900" cy="9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GB" sz="1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Let’s revert only the last commit:</a:t>
            </a:r>
            <a:endParaRPr b="1" i="0" sz="16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CC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GB" sz="1600" u="none" cap="none" strike="noStrike">
                <a:solidFill>
                  <a:srgbClr val="CC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	git revert HEAD</a:t>
            </a:r>
            <a:endParaRPr b="0" i="0" sz="1600" u="none" cap="none" strike="noStrike">
              <a:solidFill>
                <a:srgbClr val="CC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CC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CC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373" name="Google Shape;373;p27"/>
          <p:cNvPicPr preferRelativeResize="0"/>
          <p:nvPr/>
        </p:nvPicPr>
        <p:blipFill rotWithShape="1">
          <a:blip r:embed="rId4">
            <a:alphaModFix/>
          </a:blip>
          <a:srcRect b="0" l="0" r="5552" t="6226"/>
          <a:stretch/>
        </p:blipFill>
        <p:spPr>
          <a:xfrm>
            <a:off x="285400" y="1884375"/>
            <a:ext cx="6105426" cy="750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27"/>
          <p:cNvPicPr preferRelativeResize="0"/>
          <p:nvPr/>
        </p:nvPicPr>
        <p:blipFill rotWithShape="1">
          <a:blip r:embed="rId5">
            <a:alphaModFix/>
          </a:blip>
          <a:srcRect b="0" l="0" r="615" t="0"/>
          <a:stretch/>
        </p:blipFill>
        <p:spPr>
          <a:xfrm>
            <a:off x="285400" y="2729000"/>
            <a:ext cx="6105424" cy="2190700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27"/>
          <p:cNvSpPr txBox="1"/>
          <p:nvPr/>
        </p:nvSpPr>
        <p:spPr>
          <a:xfrm>
            <a:off x="6471275" y="1884375"/>
            <a:ext cx="2577600" cy="29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GB" sz="1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It will open a text editor just to modify the commit message.</a:t>
            </a:r>
            <a:endParaRPr b="1" i="0" sz="16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r>
              <a:rPr b="0" i="0" lang="en-GB" sz="3700" u="none" cap="none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🤷</a:t>
            </a:r>
            <a:endParaRPr b="0" i="0" sz="3700" u="none" cap="none" strike="noStrike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GB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Edit it to your preference, and close.</a:t>
            </a:r>
            <a:endParaRPr b="0" i="0" sz="3700" u="none" cap="none" strike="noStrike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28"/>
          <p:cNvSpPr txBox="1"/>
          <p:nvPr/>
        </p:nvSpPr>
        <p:spPr>
          <a:xfrm>
            <a:off x="285400" y="231150"/>
            <a:ext cx="87633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GB" sz="3000" u="none" cap="none" strike="noStrike">
                <a:solidFill>
                  <a:srgbClr val="4278E8"/>
                </a:solidFill>
                <a:latin typeface="Montserrat"/>
                <a:ea typeface="Montserrat"/>
                <a:cs typeface="Montserrat"/>
                <a:sym typeface="Montserrat"/>
              </a:rPr>
              <a:t>Undoing a commit: git revert</a:t>
            </a:r>
            <a:endParaRPr b="1" i="0" sz="24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i="0" sz="3000" u="none" cap="none" strike="noStrike">
              <a:solidFill>
                <a:srgbClr val="4278E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81" name="Google Shape;381;p28"/>
          <p:cNvCxnSpPr/>
          <p:nvPr/>
        </p:nvCxnSpPr>
        <p:spPr>
          <a:xfrm>
            <a:off x="414725" y="921675"/>
            <a:ext cx="1697100" cy="0"/>
          </a:xfrm>
          <a:prstGeom prst="straightConnector1">
            <a:avLst/>
          </a:prstGeom>
          <a:noFill/>
          <a:ln cap="flat" cmpd="sng" w="38100">
            <a:solidFill>
              <a:srgbClr val="4278E8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382" name="Google Shape;382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29575" y="4633775"/>
            <a:ext cx="1019175" cy="408450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28"/>
          <p:cNvSpPr txBox="1"/>
          <p:nvPr/>
        </p:nvSpPr>
        <p:spPr>
          <a:xfrm>
            <a:off x="375525" y="921675"/>
            <a:ext cx="8583900" cy="20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GB" sz="1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We should see:</a:t>
            </a:r>
            <a:endParaRPr b="1" i="0" sz="16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GB" sz="1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We have reverted that commit by creating a new one:</a:t>
            </a:r>
            <a:endParaRPr b="1" i="0" sz="16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CC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384" name="Google Shape;384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4725" y="1347700"/>
            <a:ext cx="5387725" cy="105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4725" y="3082875"/>
            <a:ext cx="8195775" cy="132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29"/>
          <p:cNvSpPr txBox="1"/>
          <p:nvPr/>
        </p:nvSpPr>
        <p:spPr>
          <a:xfrm>
            <a:off x="285400" y="231150"/>
            <a:ext cx="87633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GB" sz="3000" u="none" cap="none" strike="noStrike">
                <a:solidFill>
                  <a:srgbClr val="4278E8"/>
                </a:solidFill>
                <a:latin typeface="Montserrat"/>
                <a:ea typeface="Montserrat"/>
                <a:cs typeface="Montserrat"/>
                <a:sym typeface="Montserrat"/>
              </a:rPr>
              <a:t>Undoing a commit: git revert</a:t>
            </a:r>
            <a:endParaRPr b="1" i="0" sz="24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91" name="Google Shape;391;p29"/>
          <p:cNvCxnSpPr/>
          <p:nvPr/>
        </p:nvCxnSpPr>
        <p:spPr>
          <a:xfrm>
            <a:off x="414725" y="921675"/>
            <a:ext cx="1697100" cy="0"/>
          </a:xfrm>
          <a:prstGeom prst="straightConnector1">
            <a:avLst/>
          </a:prstGeom>
          <a:noFill/>
          <a:ln cap="flat" cmpd="sng" w="38100">
            <a:solidFill>
              <a:srgbClr val="4278E8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392" name="Google Shape;392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29575" y="4633775"/>
            <a:ext cx="1019175" cy="408450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p29"/>
          <p:cNvSpPr txBox="1"/>
          <p:nvPr/>
        </p:nvSpPr>
        <p:spPr>
          <a:xfrm>
            <a:off x="375525" y="921675"/>
            <a:ext cx="8583900" cy="20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GB" sz="1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We should see:</a:t>
            </a:r>
            <a:endParaRPr b="1" i="0" sz="16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GB" sz="1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We have reverted that commit by creating a new one:</a:t>
            </a:r>
            <a:endParaRPr b="1" i="0" sz="16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CC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394" name="Google Shape;394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4725" y="1347700"/>
            <a:ext cx="5387725" cy="105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p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4725" y="3082875"/>
            <a:ext cx="8195775" cy="132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"/>
          <p:cNvSpPr txBox="1"/>
          <p:nvPr/>
        </p:nvSpPr>
        <p:spPr>
          <a:xfrm>
            <a:off x="285400" y="231150"/>
            <a:ext cx="7744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GB" sz="3000" u="none" cap="none" strike="noStrike">
                <a:solidFill>
                  <a:srgbClr val="4278E8"/>
                </a:solidFill>
                <a:latin typeface="Montserrat"/>
                <a:ea typeface="Montserrat"/>
                <a:cs typeface="Montserrat"/>
                <a:sym typeface="Montserrat"/>
              </a:rPr>
              <a:t>Recap: git Basics</a:t>
            </a:r>
            <a:endParaRPr b="1" i="0" sz="24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45" name="Google Shape;145;p3"/>
          <p:cNvCxnSpPr/>
          <p:nvPr/>
        </p:nvCxnSpPr>
        <p:spPr>
          <a:xfrm>
            <a:off x="414725" y="921675"/>
            <a:ext cx="1697100" cy="0"/>
          </a:xfrm>
          <a:prstGeom prst="straightConnector1">
            <a:avLst/>
          </a:prstGeom>
          <a:noFill/>
          <a:ln cap="flat" cmpd="sng" w="38100">
            <a:solidFill>
              <a:srgbClr val="4278E8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46" name="Google Shape;146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29575" y="4633775"/>
            <a:ext cx="1019175" cy="40845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3"/>
          <p:cNvSpPr txBox="1"/>
          <p:nvPr/>
        </p:nvSpPr>
        <p:spPr>
          <a:xfrm>
            <a:off x="285400" y="1021200"/>
            <a:ext cx="8673900" cy="40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GB" sz="1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Add files/folders to the staged area:</a:t>
            </a:r>
            <a:endParaRPr b="0" i="0" sz="1600" u="none" cap="none" strike="noStrike">
              <a:solidFill>
                <a:srgbClr val="CC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CC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GB" sz="1600" u="none" cap="none" strike="noStrike">
                <a:solidFill>
                  <a:srgbClr val="CC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git add &lt;file_name || folder || .&gt;</a:t>
            </a:r>
            <a:endParaRPr b="0" i="0" sz="1600" u="none" cap="none" strike="noStrike">
              <a:solidFill>
                <a:srgbClr val="CC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GB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Commit staged changes:</a:t>
            </a:r>
            <a:endParaRPr b="0" i="0" sz="1600" u="none" cap="none" strike="noStrike">
              <a:solidFill>
                <a:srgbClr val="CC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CC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GB" sz="1600" u="none" cap="none" strike="noStrike">
                <a:solidFill>
                  <a:srgbClr val="CC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git commit -m “&lt;descriptive_message&gt;”</a:t>
            </a:r>
            <a:endParaRPr b="0" i="0" sz="1600" u="none" cap="none" strike="noStrike">
              <a:solidFill>
                <a:srgbClr val="CC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CC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GB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Checking for modifications. Showing what is going to be committed, what is staged/could be added to the staged area:</a:t>
            </a:r>
            <a:endParaRPr b="0" i="0" sz="1600" u="none" cap="none" strike="noStrike">
              <a:solidFill>
                <a:srgbClr val="CC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GB" sz="1600" u="none" cap="none" strike="noStrike">
                <a:solidFill>
                  <a:srgbClr val="CC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git status</a:t>
            </a:r>
            <a:endParaRPr b="0" i="0" sz="1600" u="none" cap="none" strike="noStrike">
              <a:solidFill>
                <a:srgbClr val="CC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CC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GB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Showing remote’s information:</a:t>
            </a:r>
            <a:endParaRPr b="0" i="0" sz="1600" u="none" cap="none" strike="noStrike">
              <a:solidFill>
                <a:srgbClr val="CC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CC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GB" sz="1600" u="none" cap="none" strike="noStrike">
                <a:solidFill>
                  <a:srgbClr val="CC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git remote show &lt;remote_name&gt;</a:t>
            </a:r>
            <a:endParaRPr b="0" i="0" sz="1600" u="none" cap="none" strike="noStrike">
              <a:solidFill>
                <a:srgbClr val="CC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CC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30"/>
          <p:cNvSpPr txBox="1"/>
          <p:nvPr/>
        </p:nvSpPr>
        <p:spPr>
          <a:xfrm>
            <a:off x="285400" y="231150"/>
            <a:ext cx="87633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GB" sz="3000" u="none" cap="none" strike="noStrike">
                <a:solidFill>
                  <a:srgbClr val="4278E8"/>
                </a:solidFill>
                <a:latin typeface="Montserrat"/>
                <a:ea typeface="Montserrat"/>
                <a:cs typeface="Montserrat"/>
                <a:sym typeface="Montserrat"/>
              </a:rPr>
              <a:t>Undoing a commit: git reset</a:t>
            </a:r>
            <a:endParaRPr b="1" i="0" sz="24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01" name="Google Shape;401;p30"/>
          <p:cNvCxnSpPr/>
          <p:nvPr/>
        </p:nvCxnSpPr>
        <p:spPr>
          <a:xfrm>
            <a:off x="414725" y="921675"/>
            <a:ext cx="1697100" cy="0"/>
          </a:xfrm>
          <a:prstGeom prst="straightConnector1">
            <a:avLst/>
          </a:prstGeom>
          <a:noFill/>
          <a:ln cap="flat" cmpd="sng" w="38100">
            <a:solidFill>
              <a:srgbClr val="4278E8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402" name="Google Shape;402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29575" y="4633775"/>
            <a:ext cx="1019175" cy="408450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p30"/>
          <p:cNvSpPr txBox="1"/>
          <p:nvPr/>
        </p:nvSpPr>
        <p:spPr>
          <a:xfrm>
            <a:off x="285400" y="921675"/>
            <a:ext cx="8673900" cy="14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GB" sz="1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We have created a new commit that reverts the previous one.</a:t>
            </a:r>
            <a:endParaRPr b="1" i="0" sz="16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GB" sz="1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Let’s say that we don’t want to show that in history. We want to take out that (or those commits) without leaving a blueprint in the history. Here, we are not actually ‘undoing it’ but detaching that or those commits from the tree, and pointing as HEAD another commit.  </a:t>
            </a:r>
            <a:endParaRPr b="1" i="0" sz="16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04" name="Google Shape;404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4734" y="2431800"/>
            <a:ext cx="3643539" cy="2406900"/>
          </a:xfrm>
          <a:prstGeom prst="rect">
            <a:avLst/>
          </a:prstGeom>
          <a:noFill/>
          <a:ln>
            <a:noFill/>
          </a:ln>
        </p:spPr>
      </p:pic>
      <p:sp>
        <p:nvSpPr>
          <p:cNvPr id="405" name="Google Shape;405;p30"/>
          <p:cNvSpPr txBox="1"/>
          <p:nvPr/>
        </p:nvSpPr>
        <p:spPr>
          <a:xfrm>
            <a:off x="4632350" y="2431800"/>
            <a:ext cx="3999600" cy="21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GB" sz="1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The commits in hotfix weren’t deleted, they just are detached from the history.</a:t>
            </a:r>
            <a:endParaRPr b="1" i="0" sz="16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GB" sz="1600" u="none" cap="none" strike="noStrike">
                <a:solidFill>
                  <a:srgbClr val="CC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git reset</a:t>
            </a:r>
            <a:r>
              <a:rPr b="1" i="0" lang="en-GB" sz="1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moves the HEAD to another commit. We can use it to detach unwanted commits, and keep on working.</a:t>
            </a:r>
            <a:endParaRPr b="1" i="0" sz="16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31"/>
          <p:cNvSpPr txBox="1"/>
          <p:nvPr/>
        </p:nvSpPr>
        <p:spPr>
          <a:xfrm>
            <a:off x="285400" y="231150"/>
            <a:ext cx="87633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GB" sz="3000" u="none" cap="none" strike="noStrike">
                <a:solidFill>
                  <a:srgbClr val="4278E8"/>
                </a:solidFill>
                <a:latin typeface="Montserrat"/>
                <a:ea typeface="Montserrat"/>
                <a:cs typeface="Montserrat"/>
                <a:sym typeface="Montserrat"/>
              </a:rPr>
              <a:t>Detaching a commit: git reset</a:t>
            </a:r>
            <a:endParaRPr b="1" i="0" sz="24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11" name="Google Shape;411;p31"/>
          <p:cNvCxnSpPr/>
          <p:nvPr/>
        </p:nvCxnSpPr>
        <p:spPr>
          <a:xfrm>
            <a:off x="414725" y="921675"/>
            <a:ext cx="1697100" cy="0"/>
          </a:xfrm>
          <a:prstGeom prst="straightConnector1">
            <a:avLst/>
          </a:prstGeom>
          <a:noFill/>
          <a:ln cap="flat" cmpd="sng" w="38100">
            <a:solidFill>
              <a:srgbClr val="4278E8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412" name="Google Shape;412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29575" y="4633775"/>
            <a:ext cx="1019175" cy="408450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31"/>
          <p:cNvSpPr txBox="1"/>
          <p:nvPr/>
        </p:nvSpPr>
        <p:spPr>
          <a:xfrm>
            <a:off x="285400" y="921675"/>
            <a:ext cx="8673900" cy="3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GB" sz="1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As we said, let’s detach the unwanted commit’s in our project.</a:t>
            </a:r>
            <a:endParaRPr b="1" i="0" sz="16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GB" sz="1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For that, we need to use </a:t>
            </a:r>
            <a:r>
              <a:rPr b="1" i="0" lang="en-GB" sz="1600" u="none" cap="none" strike="noStrike">
                <a:solidFill>
                  <a:srgbClr val="CC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git reset &lt;target_commit&gt;</a:t>
            </a:r>
            <a:endParaRPr b="1" i="0" sz="16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GB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Some options:</a:t>
            </a:r>
            <a:endParaRPr b="1" i="0" sz="1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GB" sz="1600" u="none" cap="none" strike="noStrike">
                <a:solidFill>
                  <a:srgbClr val="CC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git reset </a:t>
            </a:r>
            <a:r>
              <a:rPr b="1" i="0" lang="en-GB" sz="1600" u="none" cap="none" strike="noStrike">
                <a:solidFill>
                  <a:srgbClr val="CC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--soft</a:t>
            </a:r>
            <a:r>
              <a:rPr b="1" i="0" lang="en-GB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: will move the head to the specific commit, but </a:t>
            </a:r>
            <a:r>
              <a:rPr b="1" i="0" lang="en-GB" sz="1600" u="none" cap="none" strike="noStrike">
                <a:solidFill>
                  <a:srgbClr val="0091EA"/>
                </a:solidFill>
                <a:latin typeface="Montserrat"/>
                <a:ea typeface="Montserrat"/>
                <a:cs typeface="Montserrat"/>
                <a:sym typeface="Montserrat"/>
              </a:rPr>
              <a:t>keep the staged</a:t>
            </a:r>
            <a:r>
              <a:rPr b="1" i="0" lang="en-GB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changes ready to keep on working, and the modified files too.</a:t>
            </a:r>
            <a:endParaRPr b="1" i="0" sz="1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GB" sz="1600" u="none" cap="none" strike="noStrike">
                <a:solidFill>
                  <a:srgbClr val="CC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git reset </a:t>
            </a:r>
            <a:r>
              <a:rPr b="1" i="0" lang="en-GB" sz="1600" u="none" cap="none" strike="noStrike">
                <a:solidFill>
                  <a:srgbClr val="CC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--mixed</a:t>
            </a:r>
            <a:r>
              <a:rPr b="1" i="0" lang="en-GB" sz="1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: </a:t>
            </a:r>
            <a:r>
              <a:rPr b="1" i="0" lang="en-GB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will move the head to the specific commit AND will </a:t>
            </a:r>
            <a:r>
              <a:rPr b="1" i="0" lang="en-GB" sz="1600" u="none" cap="none" strike="noStrike">
                <a:solidFill>
                  <a:srgbClr val="0091EA"/>
                </a:solidFill>
                <a:latin typeface="Montserrat"/>
                <a:ea typeface="Montserrat"/>
                <a:cs typeface="Montserrat"/>
                <a:sym typeface="Montserrat"/>
              </a:rPr>
              <a:t>unstage</a:t>
            </a:r>
            <a:r>
              <a:rPr b="1" i="0" lang="en-GB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all the staged changes, moving all of them back to the working area.</a:t>
            </a:r>
            <a:endParaRPr b="1" i="0" sz="1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GB" sz="1600" u="none" cap="none" strike="noStrike">
                <a:solidFill>
                  <a:srgbClr val="CC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git reset </a:t>
            </a:r>
            <a:r>
              <a:rPr b="1" i="0" lang="en-GB" sz="1600" u="none" cap="none" strike="noStrike">
                <a:solidFill>
                  <a:srgbClr val="CC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--hard</a:t>
            </a:r>
            <a:r>
              <a:rPr b="1" i="0" lang="en-GB" sz="1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: will move the head to the specific commit AND </a:t>
            </a:r>
            <a:r>
              <a:rPr b="1" i="0" lang="en-GB" sz="1600" u="none" cap="none" strike="noStrike">
                <a:solidFill>
                  <a:srgbClr val="0091EA"/>
                </a:solidFill>
                <a:latin typeface="Montserrat"/>
                <a:ea typeface="Montserrat"/>
                <a:cs typeface="Montserrat"/>
                <a:sym typeface="Montserrat"/>
              </a:rPr>
              <a:t>discard staged changes</a:t>
            </a:r>
            <a:r>
              <a:rPr b="1" i="0" lang="en-GB" sz="1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, losing them.</a:t>
            </a:r>
            <a:endParaRPr b="1" i="0" sz="16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32"/>
          <p:cNvSpPr txBox="1"/>
          <p:nvPr/>
        </p:nvSpPr>
        <p:spPr>
          <a:xfrm>
            <a:off x="285400" y="231150"/>
            <a:ext cx="87633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GB" sz="3000" u="none" cap="none" strike="noStrike">
                <a:solidFill>
                  <a:srgbClr val="4278E8"/>
                </a:solidFill>
                <a:latin typeface="Montserrat"/>
                <a:ea typeface="Montserrat"/>
                <a:cs typeface="Montserrat"/>
                <a:sym typeface="Montserrat"/>
              </a:rPr>
              <a:t>Detaching a commit: git reset</a:t>
            </a:r>
            <a:endParaRPr b="1" i="0" sz="24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i="0" sz="3000" u="none" cap="none" strike="noStrike">
              <a:solidFill>
                <a:srgbClr val="4278E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19" name="Google Shape;419;p32"/>
          <p:cNvCxnSpPr/>
          <p:nvPr/>
        </p:nvCxnSpPr>
        <p:spPr>
          <a:xfrm>
            <a:off x="414725" y="921675"/>
            <a:ext cx="1697100" cy="0"/>
          </a:xfrm>
          <a:prstGeom prst="straightConnector1">
            <a:avLst/>
          </a:prstGeom>
          <a:noFill/>
          <a:ln cap="flat" cmpd="sng" w="38100">
            <a:solidFill>
              <a:srgbClr val="4278E8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420" name="Google Shape;420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29575" y="4633775"/>
            <a:ext cx="1019175" cy="408450"/>
          </a:xfrm>
          <a:prstGeom prst="rect">
            <a:avLst/>
          </a:prstGeom>
          <a:noFill/>
          <a:ln>
            <a:noFill/>
          </a:ln>
        </p:spPr>
      </p:pic>
      <p:sp>
        <p:nvSpPr>
          <p:cNvPr id="421" name="Google Shape;421;p32"/>
          <p:cNvSpPr txBox="1"/>
          <p:nvPr/>
        </p:nvSpPr>
        <p:spPr>
          <a:xfrm>
            <a:off x="285400" y="1021200"/>
            <a:ext cx="8173200" cy="39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GB" sz="1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To undo the </a:t>
            </a:r>
            <a:r>
              <a:rPr b="1" i="0" lang="en-GB" sz="1600" u="none" cap="none" strike="noStrike">
                <a:solidFill>
                  <a:srgbClr val="0091EA"/>
                </a:solidFill>
                <a:latin typeface="Montserrat"/>
                <a:ea typeface="Montserrat"/>
                <a:cs typeface="Montserrat"/>
                <a:sym typeface="Montserrat"/>
              </a:rPr>
              <a:t>latest</a:t>
            </a:r>
            <a:r>
              <a:rPr b="1" i="0" lang="en-GB" sz="1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commit we need to do:</a:t>
            </a:r>
            <a:endParaRPr b="1" i="0" sz="16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CC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GB" sz="1600" u="none" cap="none" strike="noStrike">
                <a:solidFill>
                  <a:srgbClr val="CC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	git reset </a:t>
            </a:r>
            <a:r>
              <a:rPr b="1" i="0" lang="en-GB" sz="1600" u="none" cap="none" strike="noStrike">
                <a:solidFill>
                  <a:srgbClr val="0091E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HEAD~1</a:t>
            </a:r>
            <a:endParaRPr b="1" i="0" sz="1600" u="none" cap="none" strike="noStrike">
              <a:solidFill>
                <a:srgbClr val="0091EA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GB" sz="1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By default it will use the option</a:t>
            </a:r>
            <a:r>
              <a:rPr b="1" i="0" lang="en-GB" sz="1600" u="none" cap="none" strike="noStrike">
                <a:solidFill>
                  <a:srgbClr val="CC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--mixed</a:t>
            </a:r>
            <a:r>
              <a:rPr b="1" i="0" lang="en-GB" sz="1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b="1" i="0" sz="16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GB" sz="1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You can change that option by calling any other one (soft/hard/mixed):</a:t>
            </a:r>
            <a:endParaRPr b="0" i="0" sz="1600" u="none" cap="none" strike="noStrike">
              <a:solidFill>
                <a:srgbClr val="CC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CC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GB" sz="1600" u="none" cap="none" strike="noStrike">
                <a:solidFill>
                  <a:srgbClr val="CC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git reset </a:t>
            </a:r>
            <a:r>
              <a:rPr b="1" i="0" lang="en-GB" sz="1600" u="none" cap="none" strike="noStrike">
                <a:solidFill>
                  <a:srgbClr val="CC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--hard</a:t>
            </a:r>
            <a:r>
              <a:rPr b="0" i="0" lang="en-GB" sz="1600" u="none" cap="none" strike="noStrike">
                <a:solidFill>
                  <a:srgbClr val="CC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b="1" i="0" lang="en-GB" sz="1600" u="none" cap="none" strike="noStrike">
                <a:solidFill>
                  <a:srgbClr val="0091E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HEAD~1</a:t>
            </a:r>
            <a:endParaRPr b="1" i="0" sz="1600" u="none" cap="none" strike="noStrike">
              <a:solidFill>
                <a:srgbClr val="0091EA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rgbClr val="0091EA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GB" sz="1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You can also specify another number of commits, a commit ID, etc.</a:t>
            </a:r>
            <a:endParaRPr b="1" i="0" sz="16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33"/>
          <p:cNvSpPr txBox="1"/>
          <p:nvPr/>
        </p:nvSpPr>
        <p:spPr>
          <a:xfrm>
            <a:off x="285400" y="231150"/>
            <a:ext cx="87633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GB" sz="3000" u="none" cap="none" strike="noStrike">
                <a:solidFill>
                  <a:srgbClr val="4278E8"/>
                </a:solidFill>
                <a:latin typeface="Montserrat"/>
                <a:ea typeface="Montserrat"/>
                <a:cs typeface="Montserrat"/>
                <a:sym typeface="Montserrat"/>
              </a:rPr>
              <a:t>Detaching a commit: git reset</a:t>
            </a:r>
            <a:endParaRPr b="1" i="0" sz="3000" u="none" cap="none" strike="noStrike">
              <a:solidFill>
                <a:srgbClr val="4278E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27" name="Google Shape;427;p33"/>
          <p:cNvCxnSpPr/>
          <p:nvPr/>
        </p:nvCxnSpPr>
        <p:spPr>
          <a:xfrm>
            <a:off x="414725" y="921675"/>
            <a:ext cx="1697100" cy="0"/>
          </a:xfrm>
          <a:prstGeom prst="straightConnector1">
            <a:avLst/>
          </a:prstGeom>
          <a:noFill/>
          <a:ln cap="flat" cmpd="sng" w="38100">
            <a:solidFill>
              <a:srgbClr val="4278E8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428" name="Google Shape;428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29575" y="4633775"/>
            <a:ext cx="1019175" cy="408450"/>
          </a:xfrm>
          <a:prstGeom prst="rect">
            <a:avLst/>
          </a:prstGeom>
          <a:noFill/>
          <a:ln>
            <a:noFill/>
          </a:ln>
        </p:spPr>
      </p:pic>
      <p:sp>
        <p:nvSpPr>
          <p:cNvPr id="429" name="Google Shape;429;p33"/>
          <p:cNvSpPr txBox="1"/>
          <p:nvPr/>
        </p:nvSpPr>
        <p:spPr>
          <a:xfrm>
            <a:off x="414725" y="1006325"/>
            <a:ext cx="8544300" cy="11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GB" sz="1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Before we start:</a:t>
            </a:r>
            <a:endParaRPr b="1" i="0" sz="16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GB" sz="1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We can see both the staged and unstaged changes in the Version control from VSC or running </a:t>
            </a:r>
            <a:r>
              <a:rPr b="0" i="0" lang="en-GB" sz="1600" u="none" cap="none" strike="noStrike">
                <a:solidFill>
                  <a:srgbClr val="CC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git status</a:t>
            </a:r>
            <a:endParaRPr b="0" i="0" sz="1600" u="none" cap="none" strike="noStrike">
              <a:solidFill>
                <a:srgbClr val="CC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CC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CC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CC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CC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CC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CC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CC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CC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430" name="Google Shape;430;p33"/>
          <p:cNvPicPr preferRelativeResize="0"/>
          <p:nvPr/>
        </p:nvPicPr>
        <p:blipFill rotWithShape="1">
          <a:blip r:embed="rId4">
            <a:alphaModFix/>
          </a:blip>
          <a:srcRect b="24299" l="0" r="0" t="0"/>
          <a:stretch/>
        </p:blipFill>
        <p:spPr>
          <a:xfrm>
            <a:off x="764575" y="1877425"/>
            <a:ext cx="2685826" cy="225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p33"/>
          <p:cNvPicPr preferRelativeResize="0"/>
          <p:nvPr/>
        </p:nvPicPr>
        <p:blipFill rotWithShape="1">
          <a:blip r:embed="rId5">
            <a:alphaModFix/>
          </a:blip>
          <a:srcRect b="0" l="0" r="0" t="14528"/>
          <a:stretch/>
        </p:blipFill>
        <p:spPr>
          <a:xfrm>
            <a:off x="3523275" y="1877425"/>
            <a:ext cx="4856149" cy="2251625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Google Shape;432;p33"/>
          <p:cNvSpPr txBox="1"/>
          <p:nvPr/>
        </p:nvSpPr>
        <p:spPr>
          <a:xfrm>
            <a:off x="414725" y="4089225"/>
            <a:ext cx="8099100" cy="4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GB" sz="1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Let’s see what happens with each option of git reset (hard, mix, soft)</a:t>
            </a:r>
            <a:endParaRPr b="0" i="0" sz="1600" u="none" cap="none" strike="noStrike">
              <a:solidFill>
                <a:srgbClr val="CC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CC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CC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CC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CC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CC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CC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CC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CC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34"/>
          <p:cNvSpPr txBox="1"/>
          <p:nvPr/>
        </p:nvSpPr>
        <p:spPr>
          <a:xfrm>
            <a:off x="285400" y="231150"/>
            <a:ext cx="87633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GB" sz="3000" u="none" cap="none" strike="noStrike">
                <a:solidFill>
                  <a:srgbClr val="4278E8"/>
                </a:solidFill>
                <a:latin typeface="Montserrat"/>
                <a:ea typeface="Montserrat"/>
                <a:cs typeface="Montserrat"/>
                <a:sym typeface="Montserrat"/>
              </a:rPr>
              <a:t>Detaching a commit: git reset </a:t>
            </a:r>
            <a:endParaRPr b="1" i="0" sz="3000" u="none" cap="none" strike="noStrike">
              <a:solidFill>
                <a:srgbClr val="4278E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38" name="Google Shape;438;p34"/>
          <p:cNvCxnSpPr/>
          <p:nvPr/>
        </p:nvCxnSpPr>
        <p:spPr>
          <a:xfrm>
            <a:off x="414725" y="921675"/>
            <a:ext cx="1697100" cy="0"/>
          </a:xfrm>
          <a:prstGeom prst="straightConnector1">
            <a:avLst/>
          </a:prstGeom>
          <a:noFill/>
          <a:ln cap="flat" cmpd="sng" w="38100">
            <a:solidFill>
              <a:srgbClr val="4278E8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439" name="Google Shape;439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29575" y="4633775"/>
            <a:ext cx="1019175" cy="408450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34"/>
          <p:cNvSpPr txBox="1"/>
          <p:nvPr/>
        </p:nvSpPr>
        <p:spPr>
          <a:xfrm>
            <a:off x="414725" y="1006325"/>
            <a:ext cx="8544300" cy="11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GB" sz="1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Let’s see how is the tree:</a:t>
            </a:r>
            <a:endParaRPr b="1" i="0" sz="16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GB" sz="1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	We are going to do a reset to the commit bd01377 “Created Hello2.txt”</a:t>
            </a:r>
            <a:endParaRPr b="1" i="0" sz="16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CC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CC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CC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CC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CC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CC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CC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CC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441" name="Google Shape;441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4725" y="1648639"/>
            <a:ext cx="8314550" cy="18462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35"/>
          <p:cNvSpPr txBox="1"/>
          <p:nvPr/>
        </p:nvSpPr>
        <p:spPr>
          <a:xfrm>
            <a:off x="285400" y="231150"/>
            <a:ext cx="87633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GB" sz="3000" u="none" cap="none" strike="noStrike">
                <a:solidFill>
                  <a:srgbClr val="4278E8"/>
                </a:solidFill>
                <a:latin typeface="Montserrat"/>
                <a:ea typeface="Montserrat"/>
                <a:cs typeface="Montserrat"/>
                <a:sym typeface="Montserrat"/>
              </a:rPr>
              <a:t>Detaching a commit: git reset --soft</a:t>
            </a:r>
            <a:endParaRPr b="1" i="0" sz="3000" u="none" cap="none" strike="noStrike">
              <a:solidFill>
                <a:srgbClr val="4278E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47" name="Google Shape;447;p35"/>
          <p:cNvCxnSpPr/>
          <p:nvPr/>
        </p:nvCxnSpPr>
        <p:spPr>
          <a:xfrm>
            <a:off x="414725" y="921675"/>
            <a:ext cx="1697100" cy="0"/>
          </a:xfrm>
          <a:prstGeom prst="straightConnector1">
            <a:avLst/>
          </a:prstGeom>
          <a:noFill/>
          <a:ln cap="flat" cmpd="sng" w="38100">
            <a:solidFill>
              <a:srgbClr val="4278E8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448" name="Google Shape;448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29575" y="4633775"/>
            <a:ext cx="1019175" cy="408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9" name="Google Shape;449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4725" y="1519625"/>
            <a:ext cx="8227001" cy="2598975"/>
          </a:xfrm>
          <a:prstGeom prst="rect">
            <a:avLst/>
          </a:prstGeom>
          <a:noFill/>
          <a:ln>
            <a:noFill/>
          </a:ln>
        </p:spPr>
      </p:pic>
      <p:sp>
        <p:nvSpPr>
          <p:cNvPr id="450" name="Google Shape;450;p35"/>
          <p:cNvSpPr txBox="1"/>
          <p:nvPr/>
        </p:nvSpPr>
        <p:spPr>
          <a:xfrm>
            <a:off x="414725" y="1062425"/>
            <a:ext cx="2585100" cy="193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GB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Before</a:t>
            </a:r>
            <a:endParaRPr b="1" i="0" sz="1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36"/>
          <p:cNvSpPr txBox="1"/>
          <p:nvPr/>
        </p:nvSpPr>
        <p:spPr>
          <a:xfrm>
            <a:off x="285400" y="231150"/>
            <a:ext cx="87633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GB" sz="3000" u="none" cap="none" strike="noStrike">
                <a:solidFill>
                  <a:srgbClr val="4278E8"/>
                </a:solidFill>
                <a:latin typeface="Montserrat"/>
                <a:ea typeface="Montserrat"/>
                <a:cs typeface="Montserrat"/>
                <a:sym typeface="Montserrat"/>
              </a:rPr>
              <a:t>Detaching a commit: git reset --soft</a:t>
            </a:r>
            <a:endParaRPr b="1" i="0" sz="3000" u="none" cap="none" strike="noStrike">
              <a:solidFill>
                <a:srgbClr val="4278E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56" name="Google Shape;456;p36"/>
          <p:cNvCxnSpPr/>
          <p:nvPr/>
        </p:nvCxnSpPr>
        <p:spPr>
          <a:xfrm>
            <a:off x="414725" y="921675"/>
            <a:ext cx="1697100" cy="0"/>
          </a:xfrm>
          <a:prstGeom prst="straightConnector1">
            <a:avLst/>
          </a:prstGeom>
          <a:noFill/>
          <a:ln cap="flat" cmpd="sng" w="38100">
            <a:solidFill>
              <a:srgbClr val="4278E8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457" name="Google Shape;457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29575" y="4633775"/>
            <a:ext cx="1019175" cy="4084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58" name="Google Shape;458;p36"/>
          <p:cNvCxnSpPr/>
          <p:nvPr/>
        </p:nvCxnSpPr>
        <p:spPr>
          <a:xfrm>
            <a:off x="4572000" y="990375"/>
            <a:ext cx="0" cy="2076600"/>
          </a:xfrm>
          <a:prstGeom prst="straightConnector1">
            <a:avLst/>
          </a:prstGeom>
          <a:noFill/>
          <a:ln cap="flat" cmpd="sng" w="762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59" name="Google Shape;459;p36"/>
          <p:cNvSpPr txBox="1"/>
          <p:nvPr/>
        </p:nvSpPr>
        <p:spPr>
          <a:xfrm>
            <a:off x="394900" y="974550"/>
            <a:ext cx="8230800" cy="4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GB" sz="1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Afterwards:</a:t>
            </a:r>
            <a:endParaRPr b="1" i="0" sz="1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GB" sz="1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0" i="0" sz="1600" u="none" cap="none" strike="noStrike">
              <a:solidFill>
                <a:srgbClr val="CC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460" name="Google Shape;460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4725" y="1382850"/>
            <a:ext cx="7369091" cy="3455850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p36"/>
          <p:cNvSpPr txBox="1"/>
          <p:nvPr/>
        </p:nvSpPr>
        <p:spPr>
          <a:xfrm>
            <a:off x="462650" y="3240400"/>
            <a:ext cx="2585100" cy="7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GB" sz="1600" u="none" cap="none" strike="noStrike">
                <a:solidFill>
                  <a:srgbClr val="0091EA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--soft will keep both staged and unstaged changes</a:t>
            </a:r>
            <a:endParaRPr b="1" i="0" sz="1600" u="none" cap="none" strike="noStrike">
              <a:solidFill>
                <a:srgbClr val="0091EA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37"/>
          <p:cNvSpPr txBox="1"/>
          <p:nvPr/>
        </p:nvSpPr>
        <p:spPr>
          <a:xfrm>
            <a:off x="285400" y="231150"/>
            <a:ext cx="87633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GB" sz="3000" u="none" cap="none" strike="noStrike">
                <a:solidFill>
                  <a:srgbClr val="4278E8"/>
                </a:solidFill>
                <a:latin typeface="Montserrat"/>
                <a:ea typeface="Montserrat"/>
                <a:cs typeface="Montserrat"/>
                <a:sym typeface="Montserrat"/>
              </a:rPr>
              <a:t>Detaching a commit: git reset --mixed</a:t>
            </a:r>
            <a:endParaRPr b="1" i="0" sz="3000" u="none" cap="none" strike="noStrike">
              <a:solidFill>
                <a:srgbClr val="4278E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67" name="Google Shape;467;p37"/>
          <p:cNvCxnSpPr/>
          <p:nvPr/>
        </p:nvCxnSpPr>
        <p:spPr>
          <a:xfrm>
            <a:off x="414725" y="921675"/>
            <a:ext cx="1697100" cy="0"/>
          </a:xfrm>
          <a:prstGeom prst="straightConnector1">
            <a:avLst/>
          </a:prstGeom>
          <a:noFill/>
          <a:ln cap="flat" cmpd="sng" w="38100">
            <a:solidFill>
              <a:srgbClr val="4278E8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468" name="Google Shape;468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29575" y="4633775"/>
            <a:ext cx="1019175" cy="408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9" name="Google Shape;469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4725" y="1519625"/>
            <a:ext cx="8227001" cy="2598975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Google Shape;470;p37"/>
          <p:cNvSpPr txBox="1"/>
          <p:nvPr/>
        </p:nvSpPr>
        <p:spPr>
          <a:xfrm>
            <a:off x="414725" y="1062425"/>
            <a:ext cx="2585100" cy="193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GB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Before</a:t>
            </a:r>
            <a:endParaRPr b="1" i="0" sz="1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38"/>
          <p:cNvSpPr txBox="1"/>
          <p:nvPr/>
        </p:nvSpPr>
        <p:spPr>
          <a:xfrm>
            <a:off x="285400" y="231150"/>
            <a:ext cx="87633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GB" sz="3000" u="none" cap="none" strike="noStrike">
                <a:solidFill>
                  <a:srgbClr val="4278E8"/>
                </a:solidFill>
                <a:latin typeface="Montserrat"/>
                <a:ea typeface="Montserrat"/>
                <a:cs typeface="Montserrat"/>
                <a:sym typeface="Montserrat"/>
              </a:rPr>
              <a:t>Detaching a commit: git reset --mixed</a:t>
            </a:r>
            <a:endParaRPr b="1" i="0" sz="3000" u="none" cap="none" strike="noStrike">
              <a:solidFill>
                <a:srgbClr val="4278E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76" name="Google Shape;476;p38"/>
          <p:cNvCxnSpPr/>
          <p:nvPr/>
        </p:nvCxnSpPr>
        <p:spPr>
          <a:xfrm>
            <a:off x="414725" y="921675"/>
            <a:ext cx="1697100" cy="0"/>
          </a:xfrm>
          <a:prstGeom prst="straightConnector1">
            <a:avLst/>
          </a:prstGeom>
          <a:noFill/>
          <a:ln cap="flat" cmpd="sng" w="38100">
            <a:solidFill>
              <a:srgbClr val="4278E8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477" name="Google Shape;477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29575" y="4633775"/>
            <a:ext cx="1019175" cy="4084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78" name="Google Shape;478;p38"/>
          <p:cNvCxnSpPr/>
          <p:nvPr/>
        </p:nvCxnSpPr>
        <p:spPr>
          <a:xfrm>
            <a:off x="4572000" y="990375"/>
            <a:ext cx="0" cy="2076600"/>
          </a:xfrm>
          <a:prstGeom prst="straightConnector1">
            <a:avLst/>
          </a:prstGeom>
          <a:noFill/>
          <a:ln cap="flat" cmpd="sng" w="762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479" name="Google Shape;479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0925" y="1390175"/>
            <a:ext cx="7474102" cy="2824125"/>
          </a:xfrm>
          <a:prstGeom prst="rect">
            <a:avLst/>
          </a:prstGeom>
          <a:noFill/>
          <a:ln>
            <a:noFill/>
          </a:ln>
        </p:spPr>
      </p:pic>
      <p:sp>
        <p:nvSpPr>
          <p:cNvPr id="480" name="Google Shape;480;p38"/>
          <p:cNvSpPr txBox="1"/>
          <p:nvPr/>
        </p:nvSpPr>
        <p:spPr>
          <a:xfrm>
            <a:off x="394900" y="974550"/>
            <a:ext cx="8230800" cy="11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GB" sz="1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Afterwards:</a:t>
            </a:r>
            <a:endParaRPr b="1" i="0" sz="1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GB" sz="1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0" i="0" sz="1600" u="none" cap="none" strike="noStrike">
              <a:solidFill>
                <a:srgbClr val="CC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481" name="Google Shape;481;p38"/>
          <p:cNvSpPr txBox="1"/>
          <p:nvPr/>
        </p:nvSpPr>
        <p:spPr>
          <a:xfrm>
            <a:off x="462650" y="3240400"/>
            <a:ext cx="2585100" cy="7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GB" sz="1600" u="none" cap="none" strike="noStrike">
                <a:solidFill>
                  <a:srgbClr val="0091EA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--mixed discarded the staged changes</a:t>
            </a:r>
            <a:endParaRPr b="1" i="0" sz="1600" u="none" cap="none" strike="noStrike">
              <a:solidFill>
                <a:srgbClr val="0091EA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39"/>
          <p:cNvSpPr txBox="1"/>
          <p:nvPr/>
        </p:nvSpPr>
        <p:spPr>
          <a:xfrm>
            <a:off x="285400" y="231150"/>
            <a:ext cx="87633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GB" sz="3000" u="none" cap="none" strike="noStrike">
                <a:solidFill>
                  <a:srgbClr val="4278E8"/>
                </a:solidFill>
                <a:latin typeface="Montserrat"/>
                <a:ea typeface="Montserrat"/>
                <a:cs typeface="Montserrat"/>
                <a:sym typeface="Montserrat"/>
              </a:rPr>
              <a:t>Detaching a commit: git reset --hard</a:t>
            </a:r>
            <a:endParaRPr b="1" i="0" sz="3000" u="none" cap="none" strike="noStrike">
              <a:solidFill>
                <a:srgbClr val="4278E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87" name="Google Shape;487;p39"/>
          <p:cNvCxnSpPr/>
          <p:nvPr/>
        </p:nvCxnSpPr>
        <p:spPr>
          <a:xfrm>
            <a:off x="414725" y="921675"/>
            <a:ext cx="1697100" cy="0"/>
          </a:xfrm>
          <a:prstGeom prst="straightConnector1">
            <a:avLst/>
          </a:prstGeom>
          <a:noFill/>
          <a:ln cap="flat" cmpd="sng" w="38100">
            <a:solidFill>
              <a:srgbClr val="4278E8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488" name="Google Shape;488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29575" y="4633775"/>
            <a:ext cx="1019175" cy="408450"/>
          </a:xfrm>
          <a:prstGeom prst="rect">
            <a:avLst/>
          </a:prstGeom>
          <a:noFill/>
          <a:ln>
            <a:noFill/>
          </a:ln>
        </p:spPr>
      </p:pic>
      <p:sp>
        <p:nvSpPr>
          <p:cNvPr id="489" name="Google Shape;489;p39"/>
          <p:cNvSpPr txBox="1"/>
          <p:nvPr/>
        </p:nvSpPr>
        <p:spPr>
          <a:xfrm>
            <a:off x="394900" y="974550"/>
            <a:ext cx="8544300" cy="11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GB" sz="1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Before:</a:t>
            </a:r>
            <a:endParaRPr b="1" i="0" sz="1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GB" sz="1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0" i="0" sz="1600" u="none" cap="none" strike="noStrike">
              <a:solidFill>
                <a:srgbClr val="CC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490" name="Google Shape;490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0925" y="1421825"/>
            <a:ext cx="7161265" cy="2586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4"/>
          <p:cNvSpPr txBox="1"/>
          <p:nvPr/>
        </p:nvSpPr>
        <p:spPr>
          <a:xfrm>
            <a:off x="285400" y="231150"/>
            <a:ext cx="7744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GB" sz="3000" u="none" cap="none" strike="noStrike">
                <a:solidFill>
                  <a:srgbClr val="4278E8"/>
                </a:solidFill>
                <a:latin typeface="Montserrat"/>
                <a:ea typeface="Montserrat"/>
                <a:cs typeface="Montserrat"/>
                <a:sym typeface="Montserrat"/>
              </a:rPr>
              <a:t>Recap: git Basics</a:t>
            </a:r>
            <a:endParaRPr b="1" i="0" sz="24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53" name="Google Shape;153;p4"/>
          <p:cNvCxnSpPr/>
          <p:nvPr/>
        </p:nvCxnSpPr>
        <p:spPr>
          <a:xfrm>
            <a:off x="414725" y="921675"/>
            <a:ext cx="1697100" cy="0"/>
          </a:xfrm>
          <a:prstGeom prst="straightConnector1">
            <a:avLst/>
          </a:prstGeom>
          <a:noFill/>
          <a:ln cap="flat" cmpd="sng" w="38100">
            <a:solidFill>
              <a:srgbClr val="4278E8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54" name="Google Shape;154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29575" y="4633775"/>
            <a:ext cx="1019175" cy="408450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4"/>
          <p:cNvSpPr txBox="1"/>
          <p:nvPr/>
        </p:nvSpPr>
        <p:spPr>
          <a:xfrm>
            <a:off x="285400" y="1021200"/>
            <a:ext cx="8673900" cy="40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GB" sz="1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Showing general status (latest commit, differences between files)</a:t>
            </a:r>
            <a:endParaRPr b="0" i="0" sz="1600" u="none" cap="none" strike="noStrike">
              <a:solidFill>
                <a:srgbClr val="CC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CC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GB" sz="1600" u="none" cap="none" strike="noStrike">
                <a:solidFill>
                  <a:srgbClr val="CC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git show</a:t>
            </a:r>
            <a:endParaRPr b="0" i="0" sz="1600" u="none" cap="none" strike="noStrike">
              <a:solidFill>
                <a:srgbClr val="CC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GB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Showing the list of commits with their hashes and messages:</a:t>
            </a:r>
            <a:endParaRPr b="0" i="0" sz="1600" u="none" cap="none" strike="noStrike">
              <a:solidFill>
                <a:srgbClr val="CC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CC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GB" sz="1600" u="none" cap="none" strike="noStrike">
                <a:solidFill>
                  <a:srgbClr val="CC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git log</a:t>
            </a:r>
            <a:endParaRPr b="0" i="0" sz="1600" u="none" cap="none" strike="noStrike">
              <a:solidFill>
                <a:srgbClr val="CC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CC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GB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Fetching and merging changes (pulling):</a:t>
            </a:r>
            <a:endParaRPr b="0" i="0" sz="1600" u="none" cap="none" strike="noStrike">
              <a:solidFill>
                <a:srgbClr val="CC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CC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GB" sz="1600" u="none" cap="none" strike="noStrike">
                <a:solidFill>
                  <a:srgbClr val="CC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git pull &lt;remote&gt; &lt;branch&gt;</a:t>
            </a:r>
            <a:endParaRPr b="0" i="0" sz="1600" u="none" cap="none" strike="noStrike">
              <a:solidFill>
                <a:srgbClr val="CC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CC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GB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Publishing changes to another branch:</a:t>
            </a:r>
            <a:endParaRPr b="0" i="0" sz="1600" u="none" cap="none" strike="noStrike">
              <a:solidFill>
                <a:srgbClr val="CC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CC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GB" sz="1600" u="none" cap="none" strike="noStrike">
                <a:solidFill>
                  <a:srgbClr val="CC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git push &lt;remote&gt; &lt;branch&gt;</a:t>
            </a:r>
            <a:endParaRPr b="0" i="0" sz="1600" u="none" cap="none" strike="noStrike">
              <a:solidFill>
                <a:srgbClr val="CC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CC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CC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40"/>
          <p:cNvSpPr txBox="1"/>
          <p:nvPr/>
        </p:nvSpPr>
        <p:spPr>
          <a:xfrm>
            <a:off x="285400" y="231150"/>
            <a:ext cx="87633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GB" sz="3000" u="none" cap="none" strike="noStrike">
                <a:solidFill>
                  <a:srgbClr val="4278E8"/>
                </a:solidFill>
                <a:latin typeface="Montserrat"/>
                <a:ea typeface="Montserrat"/>
                <a:cs typeface="Montserrat"/>
                <a:sym typeface="Montserrat"/>
              </a:rPr>
              <a:t>Detaching a commit: git reset --hard</a:t>
            </a:r>
            <a:endParaRPr b="1" i="0" sz="3000" u="none" cap="none" strike="noStrike">
              <a:solidFill>
                <a:srgbClr val="4278E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96" name="Google Shape;496;p40"/>
          <p:cNvCxnSpPr/>
          <p:nvPr/>
        </p:nvCxnSpPr>
        <p:spPr>
          <a:xfrm>
            <a:off x="414725" y="921675"/>
            <a:ext cx="1697100" cy="0"/>
          </a:xfrm>
          <a:prstGeom prst="straightConnector1">
            <a:avLst/>
          </a:prstGeom>
          <a:noFill/>
          <a:ln cap="flat" cmpd="sng" w="38100">
            <a:solidFill>
              <a:srgbClr val="4278E8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497" name="Google Shape;497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29575" y="4633775"/>
            <a:ext cx="1019175" cy="408450"/>
          </a:xfrm>
          <a:prstGeom prst="rect">
            <a:avLst/>
          </a:prstGeom>
          <a:noFill/>
          <a:ln>
            <a:noFill/>
          </a:ln>
        </p:spPr>
      </p:pic>
      <p:sp>
        <p:nvSpPr>
          <p:cNvPr id="498" name="Google Shape;498;p40"/>
          <p:cNvSpPr txBox="1"/>
          <p:nvPr/>
        </p:nvSpPr>
        <p:spPr>
          <a:xfrm>
            <a:off x="394900" y="974550"/>
            <a:ext cx="8544300" cy="11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GB" sz="1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After:</a:t>
            </a:r>
            <a:endParaRPr b="1" i="0" sz="1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GB" sz="1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0" i="0" sz="1600" u="none" cap="none" strike="noStrike">
              <a:solidFill>
                <a:srgbClr val="CC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499" name="Google Shape;499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4725" y="1366525"/>
            <a:ext cx="6877589" cy="3267251"/>
          </a:xfrm>
          <a:prstGeom prst="rect">
            <a:avLst/>
          </a:prstGeom>
          <a:noFill/>
          <a:ln>
            <a:noFill/>
          </a:ln>
        </p:spPr>
      </p:pic>
      <p:sp>
        <p:nvSpPr>
          <p:cNvPr id="500" name="Google Shape;500;p40"/>
          <p:cNvSpPr txBox="1"/>
          <p:nvPr/>
        </p:nvSpPr>
        <p:spPr>
          <a:xfrm>
            <a:off x="462650" y="3240400"/>
            <a:ext cx="2585100" cy="7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GB" sz="1600" u="none" cap="none" strike="noStrike">
                <a:solidFill>
                  <a:srgbClr val="0091EA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--soft kept both staged and modified</a:t>
            </a:r>
            <a:endParaRPr b="1" i="0" sz="1600" u="none" cap="none" strike="noStrike">
              <a:solidFill>
                <a:srgbClr val="0091EA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5"/>
          <p:cNvSpPr txBox="1"/>
          <p:nvPr/>
        </p:nvSpPr>
        <p:spPr>
          <a:xfrm>
            <a:off x="285400" y="231150"/>
            <a:ext cx="87633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GB" sz="3000" u="none" cap="none" strike="noStrike">
                <a:solidFill>
                  <a:srgbClr val="4278E8"/>
                </a:solidFill>
                <a:latin typeface="Montserrat"/>
                <a:ea typeface="Montserrat"/>
                <a:cs typeface="Montserrat"/>
                <a:sym typeface="Montserrat"/>
              </a:rPr>
              <a:t>Creating a new branch and switching</a:t>
            </a:r>
            <a:endParaRPr b="1" i="0" sz="24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61" name="Google Shape;161;p5"/>
          <p:cNvCxnSpPr/>
          <p:nvPr/>
        </p:nvCxnSpPr>
        <p:spPr>
          <a:xfrm>
            <a:off x="414725" y="921675"/>
            <a:ext cx="1697100" cy="0"/>
          </a:xfrm>
          <a:prstGeom prst="straightConnector1">
            <a:avLst/>
          </a:prstGeom>
          <a:noFill/>
          <a:ln cap="flat" cmpd="sng" w="38100">
            <a:solidFill>
              <a:srgbClr val="4278E8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62" name="Google Shape;162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29575" y="4633775"/>
            <a:ext cx="1019175" cy="40845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5"/>
          <p:cNvSpPr txBox="1"/>
          <p:nvPr/>
        </p:nvSpPr>
        <p:spPr>
          <a:xfrm>
            <a:off x="285400" y="1021200"/>
            <a:ext cx="8673900" cy="40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GB" sz="1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To create a new branch you need to use the command git branch</a:t>
            </a:r>
            <a:endParaRPr b="0" i="0" sz="1600" u="none" cap="none" strike="noStrike">
              <a:solidFill>
                <a:srgbClr val="CC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CC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GB" sz="1600" u="none" cap="none" strike="noStrike">
                <a:solidFill>
                  <a:srgbClr val="CC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git branch &lt;branch_name&gt;</a:t>
            </a:r>
            <a:endParaRPr b="0" i="0" sz="1600" u="none" cap="none" strike="noStrike">
              <a:solidFill>
                <a:srgbClr val="CC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GB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Then you will need to switch to it using git checkout. Git checkout can switch between branches and commits.</a:t>
            </a:r>
            <a:endParaRPr b="0" i="0" sz="1600" u="none" cap="none" strike="noStrike">
              <a:solidFill>
                <a:srgbClr val="CC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CC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GB" sz="1600" u="none" cap="none" strike="noStrike">
                <a:solidFill>
                  <a:srgbClr val="CC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git checkout &lt;branch_name&gt;</a:t>
            </a:r>
            <a:endParaRPr b="0" i="0" sz="1600" u="none" cap="none" strike="noStrike">
              <a:solidFill>
                <a:srgbClr val="CC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CC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GB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There is a command that sums up the creation and switching. It is:</a:t>
            </a:r>
            <a:endParaRPr b="0" i="0" sz="1600" u="none" cap="none" strike="noStrike">
              <a:solidFill>
                <a:srgbClr val="CC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CC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GB" sz="1600" u="none" cap="none" strike="noStrike">
                <a:solidFill>
                  <a:srgbClr val="CC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git checkout </a:t>
            </a:r>
            <a:r>
              <a:rPr b="1" i="0" lang="en-GB" sz="1600" u="none" cap="none" strike="noStrike">
                <a:solidFill>
                  <a:srgbClr val="CC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-b</a:t>
            </a:r>
            <a:r>
              <a:rPr b="0" i="0" lang="en-GB" sz="1600" u="none" cap="none" strike="noStrike">
                <a:solidFill>
                  <a:srgbClr val="CC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&lt;branch_name&gt;</a:t>
            </a:r>
            <a:endParaRPr b="0" i="0" sz="1600" u="none" cap="none" strike="noStrike">
              <a:solidFill>
                <a:srgbClr val="CC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CC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CC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6"/>
          <p:cNvSpPr txBox="1"/>
          <p:nvPr/>
        </p:nvSpPr>
        <p:spPr>
          <a:xfrm>
            <a:off x="285400" y="231150"/>
            <a:ext cx="87633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GB" sz="3000" u="none" cap="none" strike="noStrike">
                <a:solidFill>
                  <a:srgbClr val="4278E8"/>
                </a:solidFill>
                <a:latin typeface="Montserrat"/>
                <a:ea typeface="Montserrat"/>
                <a:cs typeface="Montserrat"/>
                <a:sym typeface="Montserrat"/>
              </a:rPr>
              <a:t>Creating a new branch and switching</a:t>
            </a:r>
            <a:endParaRPr b="1" i="0" sz="24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69" name="Google Shape;169;p6"/>
          <p:cNvCxnSpPr/>
          <p:nvPr/>
        </p:nvCxnSpPr>
        <p:spPr>
          <a:xfrm>
            <a:off x="414725" y="921675"/>
            <a:ext cx="1697100" cy="0"/>
          </a:xfrm>
          <a:prstGeom prst="straightConnector1">
            <a:avLst/>
          </a:prstGeom>
          <a:noFill/>
          <a:ln cap="flat" cmpd="sng" w="38100">
            <a:solidFill>
              <a:srgbClr val="4278E8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70" name="Google Shape;170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29575" y="4633775"/>
            <a:ext cx="1019175" cy="40845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6"/>
          <p:cNvSpPr txBox="1"/>
          <p:nvPr/>
        </p:nvSpPr>
        <p:spPr>
          <a:xfrm>
            <a:off x="285400" y="1021200"/>
            <a:ext cx="8673900" cy="40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GB" sz="1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To create a new branch you need to use the command</a:t>
            </a:r>
            <a:r>
              <a:rPr b="0" i="0" lang="en-GB" sz="1600" u="none" cap="none" strike="noStrike">
                <a:solidFill>
                  <a:srgbClr val="CC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git branch </a:t>
            </a:r>
            <a:r>
              <a:rPr b="1" i="0" lang="en-GB" sz="1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+ a name</a:t>
            </a:r>
            <a:endParaRPr b="1" i="0" sz="16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GB" sz="1600" u="none" cap="none" strike="noStrike">
                <a:solidFill>
                  <a:srgbClr val="CC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git branch &lt;branch_name&gt;</a:t>
            </a:r>
            <a:endParaRPr b="0" i="0" sz="1600" u="none" cap="none" strike="noStrike">
              <a:solidFill>
                <a:srgbClr val="CC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CC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GB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To create a new branch you need to use the command git branch</a:t>
            </a:r>
            <a:endParaRPr b="0" i="0" sz="1600" u="none" cap="none" strike="noStrike">
              <a:solidFill>
                <a:srgbClr val="CC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GB" sz="1600" u="none" cap="none" strike="noStrike">
                <a:solidFill>
                  <a:srgbClr val="CC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git branch</a:t>
            </a:r>
            <a:endParaRPr b="0" i="0" sz="1600" u="none" cap="none" strike="noStrike">
              <a:solidFill>
                <a:srgbClr val="CC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CC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172" name="Google Shape;172;p6"/>
          <p:cNvPicPr preferRelativeResize="0"/>
          <p:nvPr/>
        </p:nvPicPr>
        <p:blipFill rotWithShape="1">
          <a:blip r:embed="rId4">
            <a:alphaModFix/>
          </a:blip>
          <a:srcRect b="0" l="0" r="16964" t="0"/>
          <a:stretch/>
        </p:blipFill>
        <p:spPr>
          <a:xfrm>
            <a:off x="775738" y="2526400"/>
            <a:ext cx="7592524" cy="185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7"/>
          <p:cNvSpPr txBox="1"/>
          <p:nvPr/>
        </p:nvSpPr>
        <p:spPr>
          <a:xfrm>
            <a:off x="285400" y="231150"/>
            <a:ext cx="87633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GB" sz="3000" u="none" cap="none" strike="noStrike">
                <a:solidFill>
                  <a:srgbClr val="4278E8"/>
                </a:solidFill>
                <a:latin typeface="Montserrat"/>
                <a:ea typeface="Montserrat"/>
                <a:cs typeface="Montserrat"/>
                <a:sym typeface="Montserrat"/>
              </a:rPr>
              <a:t>Creating a new branch and switching</a:t>
            </a:r>
            <a:endParaRPr b="1" i="0" sz="24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78" name="Google Shape;178;p7"/>
          <p:cNvCxnSpPr/>
          <p:nvPr/>
        </p:nvCxnSpPr>
        <p:spPr>
          <a:xfrm>
            <a:off x="414725" y="921675"/>
            <a:ext cx="1697100" cy="0"/>
          </a:xfrm>
          <a:prstGeom prst="straightConnector1">
            <a:avLst/>
          </a:prstGeom>
          <a:noFill/>
          <a:ln cap="flat" cmpd="sng" w="38100">
            <a:solidFill>
              <a:srgbClr val="4278E8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79" name="Google Shape;179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29575" y="4633775"/>
            <a:ext cx="1019175" cy="40845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7"/>
          <p:cNvSpPr txBox="1"/>
          <p:nvPr/>
        </p:nvSpPr>
        <p:spPr>
          <a:xfrm>
            <a:off x="285400" y="1021200"/>
            <a:ext cx="8673900" cy="40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GB" sz="1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To switch to it we need to use the command</a:t>
            </a:r>
            <a:r>
              <a:rPr b="0" i="0" lang="en-GB" sz="1600" u="none" cap="none" strike="noStrike">
                <a:solidFill>
                  <a:srgbClr val="CC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git checkout </a:t>
            </a:r>
            <a:r>
              <a:rPr b="1" i="0" lang="en-GB" sz="1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+ branch name</a:t>
            </a:r>
            <a:endParaRPr b="1" i="0" sz="16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GB" sz="1600" u="none" cap="none" strike="noStrike">
                <a:solidFill>
                  <a:srgbClr val="CC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git checkout &lt;branch_name&gt;</a:t>
            </a:r>
            <a:endParaRPr b="0" i="0" sz="1600" u="none" cap="none" strike="noStrike">
              <a:solidFill>
                <a:srgbClr val="CC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CC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CC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181" name="Google Shape;181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02375" y="2018188"/>
            <a:ext cx="6739226" cy="2026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8"/>
          <p:cNvSpPr txBox="1"/>
          <p:nvPr/>
        </p:nvSpPr>
        <p:spPr>
          <a:xfrm>
            <a:off x="285400" y="231150"/>
            <a:ext cx="87633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GB" sz="3000" u="none" cap="none" strike="noStrike">
                <a:solidFill>
                  <a:srgbClr val="4278E8"/>
                </a:solidFill>
                <a:latin typeface="Montserrat"/>
                <a:ea typeface="Montserrat"/>
                <a:cs typeface="Montserrat"/>
                <a:sym typeface="Montserrat"/>
              </a:rPr>
              <a:t>Creating a new branch and switching</a:t>
            </a:r>
            <a:endParaRPr b="1" i="0" sz="24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87" name="Google Shape;187;p8"/>
          <p:cNvCxnSpPr/>
          <p:nvPr/>
        </p:nvCxnSpPr>
        <p:spPr>
          <a:xfrm>
            <a:off x="414725" y="921675"/>
            <a:ext cx="1697100" cy="0"/>
          </a:xfrm>
          <a:prstGeom prst="straightConnector1">
            <a:avLst/>
          </a:prstGeom>
          <a:noFill/>
          <a:ln cap="flat" cmpd="sng" w="38100">
            <a:solidFill>
              <a:srgbClr val="4278E8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88" name="Google Shape;188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29575" y="4633775"/>
            <a:ext cx="1019175" cy="408450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8"/>
          <p:cNvSpPr txBox="1"/>
          <p:nvPr/>
        </p:nvSpPr>
        <p:spPr>
          <a:xfrm>
            <a:off x="285400" y="1021200"/>
            <a:ext cx="8673900" cy="273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GB" sz="1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We can do the previous 2 commands at once by running:</a:t>
            </a:r>
            <a:endParaRPr b="1" i="0" sz="16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GB" sz="1600" u="none" cap="none" strike="noStrike">
                <a:solidFill>
                  <a:srgbClr val="CC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git checkout </a:t>
            </a:r>
            <a:r>
              <a:rPr b="1" i="0" lang="en-GB" sz="1600" u="none" cap="none" strike="noStrike">
                <a:solidFill>
                  <a:srgbClr val="CC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-b</a:t>
            </a:r>
            <a:r>
              <a:rPr b="0" i="0" lang="en-GB" sz="1600" u="none" cap="none" strike="noStrike">
                <a:solidFill>
                  <a:srgbClr val="CC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&lt;branch_name&gt;</a:t>
            </a:r>
            <a:endParaRPr b="0" i="0" sz="1600" u="none" cap="none" strike="noStrike">
              <a:solidFill>
                <a:srgbClr val="CC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CC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CC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CC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CC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CC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190" name="Google Shape;190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0400" y="2125775"/>
            <a:ext cx="8243199" cy="84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9"/>
          <p:cNvSpPr txBox="1"/>
          <p:nvPr/>
        </p:nvSpPr>
        <p:spPr>
          <a:xfrm>
            <a:off x="285400" y="231150"/>
            <a:ext cx="87633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GB" sz="3000" u="none" cap="none" strike="noStrike">
                <a:solidFill>
                  <a:srgbClr val="4278E8"/>
                </a:solidFill>
                <a:latin typeface="Montserrat"/>
                <a:ea typeface="Montserrat"/>
                <a:cs typeface="Montserrat"/>
                <a:sym typeface="Montserrat"/>
              </a:rPr>
              <a:t>Creating a new branch and switching</a:t>
            </a:r>
            <a:endParaRPr b="1" i="0" sz="24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96" name="Google Shape;196;p9"/>
          <p:cNvCxnSpPr/>
          <p:nvPr/>
        </p:nvCxnSpPr>
        <p:spPr>
          <a:xfrm>
            <a:off x="414725" y="921675"/>
            <a:ext cx="1697100" cy="0"/>
          </a:xfrm>
          <a:prstGeom prst="straightConnector1">
            <a:avLst/>
          </a:prstGeom>
          <a:noFill/>
          <a:ln cap="flat" cmpd="sng" w="38100">
            <a:solidFill>
              <a:srgbClr val="4278E8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97" name="Google Shape;197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29575" y="4633775"/>
            <a:ext cx="1019175" cy="408450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9"/>
          <p:cNvSpPr txBox="1"/>
          <p:nvPr/>
        </p:nvSpPr>
        <p:spPr>
          <a:xfrm>
            <a:off x="285400" y="1021200"/>
            <a:ext cx="8673900" cy="273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GB" sz="1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When you create a new branch, git automatically sets the HEAD of that branch at where your previous branch was. In this case, we branched out from feature_02, so the HEAD is at its same place:</a:t>
            </a:r>
            <a:endParaRPr b="1" i="0" sz="16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CC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199" name="Google Shape;199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4725" y="1981200"/>
            <a:ext cx="8346276" cy="231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lutter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